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62" r:id="rId2"/>
    <p:sldId id="3615" r:id="rId3"/>
    <p:sldId id="3970" r:id="rId4"/>
    <p:sldId id="3971" r:id="rId5"/>
    <p:sldId id="3815" r:id="rId6"/>
    <p:sldId id="3954" r:id="rId7"/>
    <p:sldId id="3574" r:id="rId8"/>
    <p:sldId id="3910" r:id="rId9"/>
    <p:sldId id="3909" r:id="rId10"/>
    <p:sldId id="3911" r:id="rId11"/>
    <p:sldId id="3912" r:id="rId12"/>
    <p:sldId id="3956" r:id="rId13"/>
    <p:sldId id="3914" r:id="rId14"/>
    <p:sldId id="3915" r:id="rId15"/>
    <p:sldId id="3960" r:id="rId16"/>
    <p:sldId id="3920" r:id="rId17"/>
    <p:sldId id="3958" r:id="rId18"/>
    <p:sldId id="3962" r:id="rId19"/>
    <p:sldId id="3961" r:id="rId20"/>
    <p:sldId id="3965" r:id="rId21"/>
    <p:sldId id="3966" r:id="rId22"/>
    <p:sldId id="3967" r:id="rId23"/>
    <p:sldId id="3968" r:id="rId24"/>
    <p:sldId id="3969" r:id="rId25"/>
    <p:sldId id="3964" r:id="rId26"/>
    <p:sldId id="3963" r:id="rId27"/>
    <p:sldId id="3921" r:id="rId28"/>
    <p:sldId id="3951" r:id="rId29"/>
    <p:sldId id="3952" r:id="rId30"/>
    <p:sldId id="3972" r:id="rId31"/>
    <p:sldId id="363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chová Martina" initials="MM" lastIdx="1" clrIdx="0">
    <p:extLst>
      <p:ext uri="{19B8F6BF-5375-455C-9EA6-DF929625EA0E}">
        <p15:presenceInfo xmlns:p15="http://schemas.microsoft.com/office/powerpoint/2012/main" userId="S::martina.muchova@union.sk::0bf57020-f401-480d-b776-59083b0c7a5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C63E"/>
    <a:srgbClr val="D9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864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000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2975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zdelený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>
            <a:extLst>
              <a:ext uri="{FF2B5EF4-FFF2-40B4-BE49-F238E27FC236}">
                <a16:creationId xmlns:a16="http://schemas.microsoft.com/office/drawing/2014/main" id="{B89D2C21-BE6E-485F-B8B4-2BAB1DE59D79}"/>
              </a:ext>
            </a:extLst>
          </p:cNvPr>
          <p:cNvSpPr/>
          <p:nvPr userDrawn="1"/>
        </p:nvSpPr>
        <p:spPr>
          <a:xfrm>
            <a:off x="6095999" y="0"/>
            <a:ext cx="6096000" cy="6858000"/>
          </a:xfrm>
          <a:prstGeom prst="rect">
            <a:avLst/>
          </a:prstGeom>
          <a:gradFill>
            <a:gsLst>
              <a:gs pos="25000">
                <a:srgbClr val="E12536"/>
              </a:gs>
              <a:gs pos="92000">
                <a:srgbClr val="C7203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7EE1D061-FD94-C443-8A8A-9DEBF2275C1A}"/>
              </a:ext>
            </a:extLst>
          </p:cNvPr>
          <p:cNvSpPr/>
          <p:nvPr userDrawn="1"/>
        </p:nvSpPr>
        <p:spPr>
          <a:xfrm>
            <a:off x="11634892" y="6368966"/>
            <a:ext cx="371061" cy="372091"/>
          </a:xfrm>
          <a:prstGeom prst="ellipse">
            <a:avLst/>
          </a:prstGeom>
          <a:solidFill>
            <a:schemeClr val="bg1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86CB4B4D-7CA3-9044-876B-883B54F8677D}" type="slidenum">
              <a:rPr kumimoji="0" lang="sk-SK" sz="1000" b="1" u="none" strike="noStrike" kern="1200" cap="none" spc="0" normalizeH="0" baseline="0" noProof="0" smtClean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333333"/>
                  </a:solidFill>
                </a:uFill>
                <a:latin typeface="Myriad Pro Cond" panose="020B0506030403020204" pitchFamily="34" charset="0"/>
                <a:sym typeface="Myriad Pro Light"/>
              </a:rPr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GB" sz="1800" b="1" u="none" strike="noStrike" cap="none" spc="0" normalizeH="0" baseline="0" dirty="0">
              <a:ln>
                <a:noFill/>
              </a:ln>
              <a:solidFill>
                <a:srgbClr val="D9002D"/>
              </a:solidFill>
              <a:effectLst/>
              <a:uFill>
                <a:solidFill>
                  <a:srgbClr val="000000"/>
                </a:solidFill>
              </a:uFill>
              <a:latin typeface="Myriad Pro Cond" panose="020B0506030403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66048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delový slajd 1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>
            <a:extLst>
              <a:ext uri="{FF2B5EF4-FFF2-40B4-BE49-F238E27FC236}">
                <a16:creationId xmlns:a16="http://schemas.microsoft.com/office/drawing/2014/main" id="{64C12EDA-7411-478C-8D48-5FCA3B466DAE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gradFill>
            <a:gsLst>
              <a:gs pos="25000">
                <a:srgbClr val="E12536"/>
              </a:gs>
              <a:gs pos="92000">
                <a:srgbClr val="C7203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6" name="Union_biele.png" descr="Union_biele.png">
            <a:extLst>
              <a:ext uri="{FF2B5EF4-FFF2-40B4-BE49-F238E27FC236}">
                <a16:creationId xmlns:a16="http://schemas.microsoft.com/office/drawing/2014/main" id="{E5CF200B-BA33-7C47-94C2-2CBEFE107F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2138" y="5942858"/>
            <a:ext cx="2032004" cy="609086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83716754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ý slaj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>
            <a:extLst>
              <a:ext uri="{FF2B5EF4-FFF2-40B4-BE49-F238E27FC236}">
                <a16:creationId xmlns:a16="http://schemas.microsoft.com/office/drawing/2014/main" id="{A59FD2C7-A151-464A-BD2A-CF6DFA797A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80" y="0"/>
            <a:ext cx="12277725" cy="6858000"/>
          </a:xfrm>
          <a:prstGeom prst="rect">
            <a:avLst/>
          </a:prstGeom>
        </p:spPr>
      </p:pic>
      <p:pic>
        <p:nvPicPr>
          <p:cNvPr id="5" name="Union_biele.png" descr="Union_biele.png">
            <a:extLst>
              <a:ext uri="{FF2B5EF4-FFF2-40B4-BE49-F238E27FC236}">
                <a16:creationId xmlns:a16="http://schemas.microsoft.com/office/drawing/2014/main" id="{E68B1AD5-4585-1943-AA48-3830A4FF1C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0336" y="5558219"/>
            <a:ext cx="3531327" cy="10585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1396995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ý slajd 1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objekt pre obrázok 9">
            <a:extLst>
              <a:ext uri="{FF2B5EF4-FFF2-40B4-BE49-F238E27FC236}">
                <a16:creationId xmlns:a16="http://schemas.microsoft.com/office/drawing/2014/main" id="{9B64566E-952E-44FD-95BB-DF8FE1C0A7D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218090" cy="6858000"/>
          </a:xfrm>
          <a:custGeom>
            <a:avLst/>
            <a:gdLst>
              <a:gd name="connsiteX0" fmla="*/ 0 w 6218090"/>
              <a:gd name="connsiteY0" fmla="*/ 0 h 6858000"/>
              <a:gd name="connsiteX1" fmla="*/ 5735992 w 6218090"/>
              <a:gd name="connsiteY1" fmla="*/ 0 h 6858000"/>
              <a:gd name="connsiteX2" fmla="*/ 5735992 w 6218090"/>
              <a:gd name="connsiteY2" fmla="*/ 1 h 6858000"/>
              <a:gd name="connsiteX3" fmla="*/ 5804464 w 6218090"/>
              <a:gd name="connsiteY3" fmla="*/ 1 h 6858000"/>
              <a:gd name="connsiteX4" fmla="*/ 5842150 w 6218090"/>
              <a:gd name="connsiteY4" fmla="*/ 142298 h 6858000"/>
              <a:gd name="connsiteX5" fmla="*/ 6218090 w 6218090"/>
              <a:gd name="connsiteY5" fmla="*/ 3427997 h 6858000"/>
              <a:gd name="connsiteX6" fmla="*/ 5841760 w 6218090"/>
              <a:gd name="connsiteY6" fmla="*/ 6695507 h 6858000"/>
              <a:gd name="connsiteX7" fmla="*/ 5798110 w 6218090"/>
              <a:gd name="connsiteY7" fmla="*/ 6857999 h 6858000"/>
              <a:gd name="connsiteX8" fmla="*/ 5735992 w 6218090"/>
              <a:gd name="connsiteY8" fmla="*/ 6857999 h 6858000"/>
              <a:gd name="connsiteX9" fmla="*/ 5735992 w 6218090"/>
              <a:gd name="connsiteY9" fmla="*/ 6858000 h 6858000"/>
              <a:gd name="connsiteX10" fmla="*/ 0 w 621809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18090" h="6858000">
                <a:moveTo>
                  <a:pt x="0" y="0"/>
                </a:moveTo>
                <a:lnTo>
                  <a:pt x="5735992" y="0"/>
                </a:lnTo>
                <a:lnTo>
                  <a:pt x="5735992" y="1"/>
                </a:lnTo>
                <a:lnTo>
                  <a:pt x="5804464" y="1"/>
                </a:lnTo>
                <a:lnTo>
                  <a:pt x="5842150" y="142298"/>
                </a:lnTo>
                <a:cubicBezTo>
                  <a:pt x="6047332" y="952849"/>
                  <a:pt x="6218090" y="2043409"/>
                  <a:pt x="6218090" y="3427997"/>
                </a:cubicBezTo>
                <a:cubicBezTo>
                  <a:pt x="6218090" y="4812827"/>
                  <a:pt x="6047163" y="5895043"/>
                  <a:pt x="5841760" y="6695507"/>
                </a:cubicBezTo>
                <a:lnTo>
                  <a:pt x="5798110" y="6857999"/>
                </a:lnTo>
                <a:lnTo>
                  <a:pt x="5735992" y="6857999"/>
                </a:lnTo>
                <a:lnTo>
                  <a:pt x="5735992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/>
              <a:t>Kliknutím na ikonku vložíte obrázok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13FE5A80-0629-499F-AD70-BAEC37C6D5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5017" y="698448"/>
            <a:ext cx="5640784" cy="182659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sk-SK"/>
              <a:t>KLIKNUTÍM ZADAJTE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22242961-9F01-4783-B5BA-FAEEA7D2B7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014" y="2357946"/>
            <a:ext cx="5640784" cy="491039"/>
          </a:xfrm>
        </p:spPr>
        <p:txBody>
          <a:bodyPr anchor="t"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ZADAJTE PODNADPIS</a:t>
            </a:r>
          </a:p>
        </p:txBody>
      </p:sp>
    </p:spTree>
    <p:extLst>
      <p:ext uri="{BB962C8B-B14F-4D97-AF65-F5344CB8AC3E}">
        <p14:creationId xmlns:p14="http://schemas.microsoft.com/office/powerpoint/2010/main" val="89145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667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517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496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67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039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710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151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670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07889-0F9C-4E9D-A706-E2CDDB7CA946}" type="datetimeFigureOut">
              <a:rPr lang="sk-SK" smtClean="0"/>
              <a:t>29.11.2021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2599D-C551-431A-9436-87849A9426B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102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3" r:id="rId12"/>
    <p:sldLayoutId id="2147483774" r:id="rId13"/>
    <p:sldLayoutId id="2147483775" r:id="rId14"/>
    <p:sldLayoutId id="214748377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80BD6A02-3C55-4428-A8A8-548284289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67435" y="4656722"/>
            <a:ext cx="2201278" cy="2201278"/>
          </a:xfrm>
          <a:prstGeom prst="rect">
            <a:avLst/>
          </a:prstGeom>
        </p:spPr>
      </p:pic>
      <p:pic>
        <p:nvPicPr>
          <p:cNvPr id="6" name="Zástupný objekt pre obrázok 5">
            <a:extLst>
              <a:ext uri="{FF2B5EF4-FFF2-40B4-BE49-F238E27FC236}">
                <a16:creationId xmlns:a16="http://schemas.microsoft.com/office/drawing/2014/main" id="{41F10A17-80BA-4E26-A0E4-6275042943B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6218090" cy="6858000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10B15431-7B73-4EF0-97EE-695AC489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sk-SK" sz="3600" b="1" dirty="0"/>
              <a:t>Poistenie zodpovednosti zamestnanca za škodu spôsobenú zamestnávateľovi 2021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0DB89AF2-F93D-466E-87D1-9F478F2B0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5017" y="2937961"/>
            <a:ext cx="5640784" cy="491039"/>
          </a:xfrm>
        </p:spPr>
        <p:txBody>
          <a:bodyPr/>
          <a:lstStyle/>
          <a:p>
            <a:r>
              <a:rPr lang="sk-SK" sz="2800">
                <a:latin typeface="Calibri Light" panose="020F0302020204030204" pitchFamily="34" charset="0"/>
                <a:cs typeface="Calibri Light" panose="020F0302020204030204" pitchFamily="34" charset="0"/>
              </a:rPr>
              <a:t>MENÍME ŽIVOTY K LEPŠIEMU</a:t>
            </a:r>
          </a:p>
        </p:txBody>
      </p:sp>
    </p:spTree>
    <p:extLst>
      <p:ext uri="{BB962C8B-B14F-4D97-AF65-F5344CB8AC3E}">
        <p14:creationId xmlns:p14="http://schemas.microsoft.com/office/powerpoint/2010/main" val="3792036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53303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TYPY POISTNÝCH ZMLÚV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85869-5F8F-403F-94D8-5B038E45377C}"/>
              </a:ext>
            </a:extLst>
          </p:cNvPr>
          <p:cNvSpPr/>
          <p:nvPr/>
        </p:nvSpPr>
        <p:spPr>
          <a:xfrm>
            <a:off x="553093" y="1201475"/>
            <a:ext cx="5065987" cy="3288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endParaRPr lang="sk-SK" sz="3600" b="1" noProof="1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sk-SK" sz="32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hromadná PZ </a:t>
            </a:r>
          </a:p>
          <a:p>
            <a:pPr algn="just">
              <a:spcAft>
                <a:spcPts val="1200"/>
              </a:spcAft>
            </a:pPr>
            <a:r>
              <a:rPr lang="sk-SK" sz="2000" b="1" noProof="1">
                <a:latin typeface="+mj-lt"/>
              </a:rPr>
              <a:t>s poistením zamestnancov na výber</a:t>
            </a:r>
          </a:p>
          <a:p>
            <a:pPr algn="just">
              <a:lnSpc>
                <a:spcPct val="114000"/>
              </a:lnSpc>
            </a:pPr>
            <a:r>
              <a:rPr lang="sk-SK" sz="2000" noProof="1">
                <a:latin typeface="Myriad Pro Light" panose="020B0403030403020204"/>
              </a:rPr>
              <a:t>zamestnávateľ v prílohe vyberie zamestnancov, ktorých chce poistiť a stanoví rozsah poistenia pre každého z nich (spoluúčasť, územnú platnosť..), 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B8FF559-8601-44B5-B297-01C13B5C28F6}"/>
              </a:ext>
            </a:extLst>
          </p:cNvPr>
          <p:cNvSpPr/>
          <p:nvPr/>
        </p:nvSpPr>
        <p:spPr>
          <a:xfrm>
            <a:off x="6280058" y="1201475"/>
            <a:ext cx="5065987" cy="3639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endParaRPr lang="sk-SK" sz="3600" b="1" noProof="1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sk-SK" sz="32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hromadná PZ </a:t>
            </a:r>
          </a:p>
          <a:p>
            <a:pPr algn="just">
              <a:spcAft>
                <a:spcPts val="1200"/>
              </a:spcAft>
            </a:pPr>
            <a:r>
              <a:rPr lang="sk-SK" sz="2000" b="1" noProof="1">
                <a:latin typeface="+mj-lt"/>
              </a:rPr>
              <a:t>s poistením zamestnancov na súbor</a:t>
            </a:r>
          </a:p>
          <a:p>
            <a:pPr algn="just">
              <a:lnSpc>
                <a:spcPct val="114000"/>
              </a:lnSpc>
            </a:pPr>
            <a:r>
              <a:rPr lang="sk-SK" sz="2000" noProof="1">
                <a:latin typeface="Myriad Pro Light" panose="020B0403030403020204"/>
              </a:rPr>
              <a:t>pre zamestnávateľov nad 30 zamestnancov.       V súbore sú všetci zamestnanci zamestnávateľa, ktorí sú v čase účinnosti PZ v pracovnoprávnom vzťahu so zamestnávateľom. Po účinnosti PZ treba nahlásiť zamestnancov.</a:t>
            </a:r>
          </a:p>
        </p:txBody>
      </p:sp>
    </p:spTree>
    <p:extLst>
      <p:ext uri="{BB962C8B-B14F-4D97-AF65-F5344CB8AC3E}">
        <p14:creationId xmlns:p14="http://schemas.microsoft.com/office/powerpoint/2010/main" val="3664057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7115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POISTNÉ PODMIENKY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C2DFE0E8-E3FF-45C7-8335-4EF243B44F76}"/>
              </a:ext>
            </a:extLst>
          </p:cNvPr>
          <p:cNvSpPr/>
          <p:nvPr/>
        </p:nvSpPr>
        <p:spPr>
          <a:xfrm>
            <a:off x="553093" y="1826846"/>
            <a:ext cx="506598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>
                <a:solidFill>
                  <a:srgbClr val="D9002D"/>
                </a:solidFill>
                <a:latin typeface="Myriad Pro Cond" panose="020B0506030403020204" pitchFamily="34" charset="0"/>
              </a:rPr>
              <a:t> </a:t>
            </a:r>
            <a:r>
              <a:rPr lang="sk-SK" sz="4000" b="1">
                <a:solidFill>
                  <a:srgbClr val="D9002D"/>
                </a:solidFill>
                <a:latin typeface="Myriad Pro Cond" panose="020B0506030403020204" pitchFamily="34" charset="0"/>
              </a:rPr>
              <a:t>VPPZ </a:t>
            </a:r>
            <a:endParaRPr lang="sk-SK" sz="40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lvl="0">
              <a:spcAft>
                <a:spcPts val="1200"/>
              </a:spcAft>
            </a:pPr>
            <a:endParaRPr lang="sk-SK" sz="3600" dirty="0">
              <a:latin typeface="Myriad Pro Cond" panose="020B0506030403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sk-SK" sz="3200" dirty="0">
                <a:latin typeface="Myriad Pro Light" panose="020B0403030403020204" pitchFamily="34" charset="0"/>
              </a:rPr>
              <a:t>Všeobecné poistné podmienky poistenia zodpovednosti za škodu VPPZ/1018</a:t>
            </a:r>
          </a:p>
          <a:p>
            <a:pPr lvl="0">
              <a:spcAft>
                <a:spcPts val="1200"/>
              </a:spcAft>
            </a:pPr>
            <a:r>
              <a:rPr lang="sk-SK" sz="3600" dirty="0">
                <a:latin typeface="Myriad Pro Cond" panose="020B0506030403020204" pitchFamily="34" charset="0"/>
              </a:rPr>
              <a:t> 	</a:t>
            </a:r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  <a:p>
            <a:pPr lvl="0"/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24B84096-E351-474B-AEE4-C8AA5D3106B3}"/>
              </a:ext>
            </a:extLst>
          </p:cNvPr>
          <p:cNvSpPr/>
          <p:nvPr/>
        </p:nvSpPr>
        <p:spPr>
          <a:xfrm>
            <a:off x="6388022" y="1826846"/>
            <a:ext cx="5065985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sk-SK" sz="40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ODZ-ZZ</a:t>
            </a:r>
          </a:p>
          <a:p>
            <a:pPr lvl="0">
              <a:spcAft>
                <a:spcPts val="1200"/>
              </a:spcAft>
            </a:pPr>
            <a:endParaRPr lang="sk-SK" sz="3600" dirty="0">
              <a:latin typeface="Myriad Pro Cond" panose="020B0506030403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sk-SK" sz="3200" dirty="0">
                <a:latin typeface="Myriad Pro Light" panose="020B0403030403020204" pitchFamily="34" charset="0"/>
              </a:rPr>
              <a:t>Osobitné dojednania pre poistenie zodpovednosti zamestnanca za škodu spôsobenú zamestnávateľovi ODZ-ZZ/1121</a:t>
            </a:r>
          </a:p>
          <a:p>
            <a:pPr lvl="0"/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334058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1589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Predmet a rozsah</a:t>
            </a:r>
            <a:endParaRPr kumimoji="0" lang="en-GB" sz="8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Myriad Pro Cond" panose="020B0506030403020204" pitchFamily="34" charset="0"/>
              <a:sym typeface="Myriad Pro black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FFF0FD-2B4A-9145-9D2A-9573E4F33C4C}"/>
              </a:ext>
            </a:extLst>
          </p:cNvPr>
          <p:cNvSpPr txBox="1">
            <a:spLocks/>
          </p:cNvSpPr>
          <p:nvPr/>
        </p:nvSpPr>
        <p:spPr>
          <a:xfrm>
            <a:off x="891280" y="3469021"/>
            <a:ext cx="3048714" cy="343345"/>
          </a:xfrm>
          <a:prstGeom prst="rect">
            <a:avLst/>
          </a:prstGeom>
        </p:spPr>
        <p:txBody>
          <a:bodyPr/>
          <a:lstStyle>
            <a:lvl1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venir Medium"/>
                <a:ea typeface="Brandon Grotesque Medium" charset="0"/>
                <a:cs typeface="Brandon Grotesque Medium" charset="0"/>
              </a:defRPr>
            </a:lvl1pPr>
            <a:lvl2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venir Black"/>
                <a:ea typeface="Brandon Grotesque Regular" charset="0"/>
                <a:cs typeface="Brandon Grotesque Regular" charset="0"/>
              </a:defRPr>
            </a:lvl2pPr>
            <a:lvl3pPr marL="204422" indent="-193757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Tx/>
              <a:buBlip>
                <a:blip r:embed="rId2"/>
              </a:buBlip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3pPr>
            <a:lvl4pPr marL="408844" indent="-204422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.AppleSystemUIFont" charset="-120"/>
              <a:buChar char="–"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4pPr>
            <a:lvl5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5pPr>
            <a:lvl6pPr marL="2111766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95724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9681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3639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yriad Pro Light" panose="020B0403030403020204" pitchFamily="34" charset="0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141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62338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PREDMET POISTENIA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AD70116A-F77B-41B8-924A-A2B9A4B407F9}"/>
              </a:ext>
            </a:extLst>
          </p:cNvPr>
          <p:cNvSpPr/>
          <p:nvPr/>
        </p:nvSpPr>
        <p:spPr>
          <a:xfrm>
            <a:off x="543784" y="1838998"/>
            <a:ext cx="5065987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Predmetom poistenia</a:t>
            </a:r>
          </a:p>
          <a:p>
            <a:pPr>
              <a:spcBef>
                <a:spcPts val="600"/>
              </a:spcBef>
            </a:pPr>
            <a:r>
              <a:rPr lang="sk-SK" sz="2400" b="1" dirty="0">
                <a:solidFill>
                  <a:srgbClr val="424249"/>
                </a:solidFill>
                <a:latin typeface="Myriad Pro Light" panose="020B0403030403020204"/>
              </a:rPr>
              <a:t>je zodpovednosť zamestnanca za škodu podľa VPPZ, ODZ-ZZ a PZ spôsobenú zamestnávateľovi  zavineným porušením povinností pri plnení pracovných úloh alebo v priamej súvislosti s nimi.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B0E2497C-77F1-4B9F-936A-61F2A2938F4A}"/>
              </a:ext>
            </a:extLst>
          </p:cNvPr>
          <p:cNvSpPr/>
          <p:nvPr/>
        </p:nvSpPr>
        <p:spPr>
          <a:xfrm>
            <a:off x="6388022" y="1838998"/>
            <a:ext cx="539264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Subjektívna zodpovednosť zamestnanca:</a:t>
            </a:r>
          </a:p>
          <a:p>
            <a:pPr lvl="0">
              <a:spcAft>
                <a:spcPts val="1200"/>
              </a:spcAft>
            </a:pPr>
            <a:r>
              <a:rPr lang="sk-SK" b="1" dirty="0">
                <a:latin typeface="Myriad Pro Light" panose="020B0403030403020204" pitchFamily="34" charset="0"/>
              </a:rPr>
              <a:t>zodpovednosť zamestnanca treba preukázať, tzn. že zamestnanec škodu zavinil, a teda je za škodu zodpovedný: </a:t>
            </a:r>
          </a:p>
          <a:p>
            <a:pPr lvl="0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 	</a:t>
            </a:r>
            <a:r>
              <a:rPr lang="sk-SK" dirty="0">
                <a:latin typeface="Myriad Pro Light" panose="020B0403030403020204" pitchFamily="34" charset="0"/>
              </a:rPr>
              <a:t>porušenie právnej povinnosti,</a:t>
            </a:r>
          </a:p>
          <a:p>
            <a:pPr lvl="0">
              <a:spcAft>
                <a:spcPts val="1200"/>
              </a:spcAft>
            </a:pPr>
            <a:r>
              <a:rPr lang="sk-SK" dirty="0">
                <a:latin typeface="Myriad Pro Light" panose="020B0403030403020204" pitchFamily="34" charset="0"/>
              </a:rPr>
              <a:t> 	vznik škody,</a:t>
            </a:r>
          </a:p>
          <a:p>
            <a:pPr lvl="0">
              <a:spcAft>
                <a:spcPts val="1200"/>
              </a:spcAft>
            </a:pPr>
            <a:r>
              <a:rPr lang="sk-SK" dirty="0">
                <a:latin typeface="Myriad Pro Light" panose="020B0403030403020204" pitchFamily="34" charset="0"/>
              </a:rPr>
              <a:t> 	príčinná súvislosť medzi porušením právnej 	povinnosti a vznikom škody </a:t>
            </a:r>
          </a:p>
          <a:p>
            <a:pPr lvl="0">
              <a:spcAft>
                <a:spcPts val="1200"/>
              </a:spcAft>
            </a:pPr>
            <a:r>
              <a:rPr lang="sk-SK" b="1" dirty="0">
                <a:latin typeface="Myriad Pro Light" panose="020B0403030403020204" pitchFamily="34" charset="0"/>
              </a:rPr>
              <a:t> musia byť naplnené všetky uvedené 	atribúty</a:t>
            </a:r>
          </a:p>
        </p:txBody>
      </p:sp>
      <p:pic>
        <p:nvPicPr>
          <p:cNvPr id="15" name="Graphic 12" descr="Checkmark">
            <a:extLst>
              <a:ext uri="{FF2B5EF4-FFF2-40B4-BE49-F238E27FC236}">
                <a16:creationId xmlns:a16="http://schemas.microsoft.com/office/drawing/2014/main" id="{415B9655-F614-4766-A651-D4F598F92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4072" y="5303710"/>
            <a:ext cx="499024" cy="499024"/>
          </a:xfrm>
          <a:prstGeom prst="rect">
            <a:avLst/>
          </a:prstGeom>
        </p:spPr>
      </p:pic>
      <p:pic>
        <p:nvPicPr>
          <p:cNvPr id="9" name="Graphic 12" descr="Checkmark">
            <a:extLst>
              <a:ext uri="{FF2B5EF4-FFF2-40B4-BE49-F238E27FC236}">
                <a16:creationId xmlns:a16="http://schemas.microsoft.com/office/drawing/2014/main" id="{D3347776-5D3B-489C-82A3-312557BA0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4072" y="4723264"/>
            <a:ext cx="499024" cy="499024"/>
          </a:xfrm>
          <a:prstGeom prst="rect">
            <a:avLst/>
          </a:prstGeom>
        </p:spPr>
      </p:pic>
      <p:pic>
        <p:nvPicPr>
          <p:cNvPr id="10" name="Graphic 12" descr="Checkmark">
            <a:extLst>
              <a:ext uri="{FF2B5EF4-FFF2-40B4-BE49-F238E27FC236}">
                <a16:creationId xmlns:a16="http://schemas.microsoft.com/office/drawing/2014/main" id="{CC2BA8F8-BEE4-4034-8930-852CEB20F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4072" y="4224240"/>
            <a:ext cx="499024" cy="49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01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2979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ROZSAH POISTENIA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CFBCC7C-F2D8-4A15-9B67-6F6FC5C0B18F}"/>
              </a:ext>
            </a:extLst>
          </p:cNvPr>
          <p:cNvSpPr/>
          <p:nvPr/>
        </p:nvSpPr>
        <p:spPr>
          <a:xfrm>
            <a:off x="571503" y="1188014"/>
            <a:ext cx="506598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0"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Kryjeme</a:t>
            </a:r>
          </a:p>
          <a:p>
            <a:pPr algn="just" defTabSz="450850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	Škody na zdraví</a:t>
            </a:r>
            <a:endParaRPr lang="en-US" sz="20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pPr lvl="1" algn="just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Škody na veci</a:t>
            </a:r>
          </a:p>
          <a:p>
            <a:pPr marL="622300" indent="-85725" algn="just">
              <a:buFont typeface="Arial" panose="020B0604020202020204" pitchFamily="34" charset="0"/>
              <a:buChar char="•"/>
            </a:pPr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	</a:t>
            </a:r>
            <a:r>
              <a:rPr lang="sk-SK" sz="2000" noProof="1">
                <a:solidFill>
                  <a:srgbClr val="424249"/>
                </a:solidFill>
                <a:latin typeface="Myriad Pro Light" panose="020B0403030403020204"/>
              </a:rPr>
              <a:t>vrátane zverených vecí</a:t>
            </a:r>
            <a:endParaRPr lang="en-US" sz="2000" noProof="1">
              <a:solidFill>
                <a:srgbClr val="424249"/>
              </a:solidFill>
              <a:latin typeface="Myriad Pro Light" panose="020B0403030403020204"/>
            </a:endParaRPr>
          </a:p>
          <a:p>
            <a:pPr lvl="1" algn="just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Následnú majetkovú škodu</a:t>
            </a:r>
          </a:p>
          <a:p>
            <a:pPr marL="536575" algn="just">
              <a:buFont typeface="Arial" panose="020B0604020202020204" pitchFamily="34" charset="0"/>
              <a:buChar char="•"/>
            </a:pPr>
            <a:r>
              <a:rPr lang="sk-SK" sz="2000" noProof="1">
                <a:solidFill>
                  <a:srgbClr val="424249"/>
                </a:solidFill>
                <a:latin typeface="Myriad Pro Light" panose="020B0403030403020204"/>
              </a:rPr>
              <a:t>	ktorá vznikla v priamej súvislosti so 	škodou na veci</a:t>
            </a:r>
            <a:endParaRPr lang="en-US" sz="2000" noProof="1">
              <a:solidFill>
                <a:srgbClr val="424249"/>
              </a:solidFill>
              <a:latin typeface="Myriad Pro Light" panose="020B0403030403020204"/>
            </a:endParaRPr>
          </a:p>
          <a:p>
            <a:pPr lvl="1" algn="just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Regresy zdravotných poisťovní a sociálnej poisťovne</a:t>
            </a:r>
            <a:endParaRPr lang="sk-SK" sz="2000" noProof="1">
              <a:solidFill>
                <a:srgbClr val="424249"/>
              </a:solidFill>
              <a:latin typeface="Myriad Pro Light" panose="020B0403030403020204"/>
            </a:endParaRPr>
          </a:p>
          <a:p>
            <a:pPr lvl="1" algn="just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Zachraňovacie náklady</a:t>
            </a:r>
            <a:endParaRPr lang="en-US" sz="20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pPr lvl="1" algn="just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Náklady na zistenie rozsahu a príčiny škody</a:t>
            </a:r>
            <a:endParaRPr lang="sk-SK" sz="2000" noProof="1">
              <a:solidFill>
                <a:srgbClr val="424249"/>
              </a:solidFill>
              <a:latin typeface="Myriad Pro Light" panose="020B0403030403020204"/>
            </a:endParaRPr>
          </a:p>
          <a:p>
            <a:pPr lvl="1" algn="just"/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Náklady právneho zastúpenia </a:t>
            </a:r>
            <a:endParaRPr lang="en-US" sz="2000" b="1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pic>
        <p:nvPicPr>
          <p:cNvPr id="10" name="Graphic 12" descr="Checkmark">
            <a:extLst>
              <a:ext uri="{FF2B5EF4-FFF2-40B4-BE49-F238E27FC236}">
                <a16:creationId xmlns:a16="http://schemas.microsoft.com/office/drawing/2014/main" id="{1A89928D-33BD-4493-BDCC-69DF421DF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7" y="1329509"/>
            <a:ext cx="499024" cy="499024"/>
          </a:xfrm>
          <a:prstGeom prst="rect">
            <a:avLst/>
          </a:prstGeom>
        </p:spPr>
      </p:pic>
      <p:sp>
        <p:nvSpPr>
          <p:cNvPr id="13" name="Rectangle 1">
            <a:extLst>
              <a:ext uri="{FF2B5EF4-FFF2-40B4-BE49-F238E27FC236}">
                <a16:creationId xmlns:a16="http://schemas.microsoft.com/office/drawing/2014/main" id="{CB96D006-AB67-4B7C-A14C-D350A76C7AA0}"/>
              </a:ext>
            </a:extLst>
          </p:cNvPr>
          <p:cNvSpPr/>
          <p:nvPr/>
        </p:nvSpPr>
        <p:spPr>
          <a:xfrm>
            <a:off x="6554512" y="1188014"/>
            <a:ext cx="5301850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0" lvl="0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Nekryjeme</a:t>
            </a:r>
          </a:p>
          <a:p>
            <a:pPr marL="717550" lvl="0">
              <a:spcAft>
                <a:spcPts val="1200"/>
              </a:spcAft>
            </a:pPr>
            <a:endParaRPr lang="sk-SK" sz="9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r>
              <a:rPr lang="sk-SK" sz="2000" b="1" noProof="1">
                <a:solidFill>
                  <a:srgbClr val="424249"/>
                </a:solidFill>
                <a:latin typeface="Myriad Pro Light" panose="020B0403030403020204"/>
              </a:rPr>
              <a:t>          </a:t>
            </a: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čl. 11 VPPZ-1018</a:t>
            </a:r>
          </a:p>
          <a:p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        čl. 5 ODZ-ZZ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</p:txBody>
      </p:sp>
      <p:pic>
        <p:nvPicPr>
          <p:cNvPr id="17" name="Graphic 14" descr="Close">
            <a:extLst>
              <a:ext uri="{FF2B5EF4-FFF2-40B4-BE49-F238E27FC236}">
                <a16:creationId xmlns:a16="http://schemas.microsoft.com/office/drawing/2014/main" id="{59A5D39F-F044-4109-BC4B-BAC4AF213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57842" y="1312575"/>
            <a:ext cx="499023" cy="499023"/>
          </a:xfrm>
          <a:prstGeom prst="rect">
            <a:avLst/>
          </a:prstGeom>
        </p:spPr>
      </p:pic>
      <p:pic>
        <p:nvPicPr>
          <p:cNvPr id="11" name="Graphic 12" descr="Checkmark">
            <a:extLst>
              <a:ext uri="{FF2B5EF4-FFF2-40B4-BE49-F238E27FC236}">
                <a16:creationId xmlns:a16="http://schemas.microsoft.com/office/drawing/2014/main" id="{31FC7411-2EC3-4EF2-848D-40144D763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2783" y="1956567"/>
            <a:ext cx="226755" cy="226755"/>
          </a:xfrm>
          <a:prstGeom prst="rect">
            <a:avLst/>
          </a:prstGeom>
        </p:spPr>
      </p:pic>
      <p:pic>
        <p:nvPicPr>
          <p:cNvPr id="14" name="Graphic 12" descr="Checkmark">
            <a:extLst>
              <a:ext uri="{FF2B5EF4-FFF2-40B4-BE49-F238E27FC236}">
                <a16:creationId xmlns:a16="http://schemas.microsoft.com/office/drawing/2014/main" id="{7441FD8B-0D3A-4590-B46B-8331BE061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4" y="2836963"/>
            <a:ext cx="226755" cy="226755"/>
          </a:xfrm>
          <a:prstGeom prst="rect">
            <a:avLst/>
          </a:prstGeom>
        </p:spPr>
      </p:pic>
      <p:pic>
        <p:nvPicPr>
          <p:cNvPr id="15" name="Graphic 12" descr="Checkmark">
            <a:extLst>
              <a:ext uri="{FF2B5EF4-FFF2-40B4-BE49-F238E27FC236}">
                <a16:creationId xmlns:a16="http://schemas.microsoft.com/office/drawing/2014/main" id="{453A82C7-3434-42AF-B82A-BE2A28A82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7" y="2279108"/>
            <a:ext cx="226755" cy="226755"/>
          </a:xfrm>
          <a:prstGeom prst="rect">
            <a:avLst/>
          </a:prstGeom>
        </p:spPr>
      </p:pic>
      <p:pic>
        <p:nvPicPr>
          <p:cNvPr id="16" name="Graphic 12" descr="Checkmark">
            <a:extLst>
              <a:ext uri="{FF2B5EF4-FFF2-40B4-BE49-F238E27FC236}">
                <a16:creationId xmlns:a16="http://schemas.microsoft.com/office/drawing/2014/main" id="{29A02FD9-33DB-447B-89C7-6C2F3AA79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5" y="3800301"/>
            <a:ext cx="226755" cy="226755"/>
          </a:xfrm>
          <a:prstGeom prst="rect">
            <a:avLst/>
          </a:prstGeom>
        </p:spPr>
      </p:pic>
      <p:pic>
        <p:nvPicPr>
          <p:cNvPr id="18" name="Graphic 12" descr="Checkmark">
            <a:extLst>
              <a:ext uri="{FF2B5EF4-FFF2-40B4-BE49-F238E27FC236}">
                <a16:creationId xmlns:a16="http://schemas.microsoft.com/office/drawing/2014/main" id="{51BB4B8E-A79F-47FF-95AA-30A009083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5" y="4719371"/>
            <a:ext cx="226755" cy="226755"/>
          </a:xfrm>
          <a:prstGeom prst="rect">
            <a:avLst/>
          </a:prstGeom>
        </p:spPr>
      </p:pic>
      <p:pic>
        <p:nvPicPr>
          <p:cNvPr id="19" name="Graphic 12" descr="Checkmark">
            <a:extLst>
              <a:ext uri="{FF2B5EF4-FFF2-40B4-BE49-F238E27FC236}">
                <a16:creationId xmlns:a16="http://schemas.microsoft.com/office/drawing/2014/main" id="{68EF187E-334A-4338-9D36-60A14D0FA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3" y="5321494"/>
            <a:ext cx="226755" cy="226755"/>
          </a:xfrm>
          <a:prstGeom prst="rect">
            <a:avLst/>
          </a:prstGeom>
        </p:spPr>
      </p:pic>
      <p:pic>
        <p:nvPicPr>
          <p:cNvPr id="20" name="Graphic 12" descr="Checkmark">
            <a:extLst>
              <a:ext uri="{FF2B5EF4-FFF2-40B4-BE49-F238E27FC236}">
                <a16:creationId xmlns:a16="http://schemas.microsoft.com/office/drawing/2014/main" id="{40392272-94D9-466A-94A5-4B9F9B1E0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313" y="4409274"/>
            <a:ext cx="226755" cy="226755"/>
          </a:xfrm>
          <a:prstGeom prst="rect">
            <a:avLst/>
          </a:prstGeom>
        </p:spPr>
      </p:pic>
      <p:pic>
        <p:nvPicPr>
          <p:cNvPr id="21" name="Graphic 14" descr="Close">
            <a:extLst>
              <a:ext uri="{FF2B5EF4-FFF2-40B4-BE49-F238E27FC236}">
                <a16:creationId xmlns:a16="http://schemas.microsoft.com/office/drawing/2014/main" id="{B3A06659-D535-4BB5-ADD0-C160CCF123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03115" y="2247707"/>
            <a:ext cx="235774" cy="235774"/>
          </a:xfrm>
          <a:prstGeom prst="rect">
            <a:avLst/>
          </a:prstGeom>
        </p:spPr>
      </p:pic>
      <p:pic>
        <p:nvPicPr>
          <p:cNvPr id="22" name="Graphic 14" descr="Close">
            <a:extLst>
              <a:ext uri="{FF2B5EF4-FFF2-40B4-BE49-F238E27FC236}">
                <a16:creationId xmlns:a16="http://schemas.microsoft.com/office/drawing/2014/main" id="{BB6DCFCC-7131-4849-B316-BC5EA32D10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89467" y="2945082"/>
            <a:ext cx="235772" cy="23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336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1589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Výluky</a:t>
            </a:r>
            <a:endParaRPr kumimoji="0" lang="en-GB" sz="8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Myriad Pro Cond" panose="020B0506030403020204" pitchFamily="34" charset="0"/>
              <a:sym typeface="Myriad Pro black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FFF0FD-2B4A-9145-9D2A-9573E4F33C4C}"/>
              </a:ext>
            </a:extLst>
          </p:cNvPr>
          <p:cNvSpPr txBox="1">
            <a:spLocks/>
          </p:cNvSpPr>
          <p:nvPr/>
        </p:nvSpPr>
        <p:spPr>
          <a:xfrm>
            <a:off x="891280" y="3469021"/>
            <a:ext cx="3048714" cy="343345"/>
          </a:xfrm>
          <a:prstGeom prst="rect">
            <a:avLst/>
          </a:prstGeom>
        </p:spPr>
        <p:txBody>
          <a:bodyPr/>
          <a:lstStyle>
            <a:lvl1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venir Medium"/>
                <a:ea typeface="Brandon Grotesque Medium" charset="0"/>
                <a:cs typeface="Brandon Grotesque Medium" charset="0"/>
              </a:defRPr>
            </a:lvl1pPr>
            <a:lvl2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venir Black"/>
                <a:ea typeface="Brandon Grotesque Regular" charset="0"/>
                <a:cs typeface="Brandon Grotesque Regular" charset="0"/>
              </a:defRPr>
            </a:lvl2pPr>
            <a:lvl3pPr marL="204422" indent="-193757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Tx/>
              <a:buBlip>
                <a:blip r:embed="rId2"/>
              </a:buBlip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3pPr>
            <a:lvl4pPr marL="408844" indent="-204422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.AppleSystemUIFont" charset="-120"/>
              <a:buChar char="–"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4pPr>
            <a:lvl5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5pPr>
            <a:lvl6pPr marL="2111766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95724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9681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3639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yriad Pro Light" panose="020B0403030403020204" pitchFamily="34" charset="0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842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19239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Vylúky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čl. 11 VPPZ-1018</a:t>
            </a:r>
          </a:p>
          <a:p>
            <a:r>
              <a:rPr lang="sk-SK" sz="2800" b="1" noProof="1">
                <a:solidFill>
                  <a:srgbClr val="424249"/>
                </a:solidFill>
                <a:latin typeface="Myriad Pro Light" panose="020B0403030403020204"/>
              </a:rPr>
              <a:t>štandardné výluky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úmyselné konanie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ceniny, platobné karty...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životné prostredie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škoda prevzatá nad ráme pp 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nesplnenie povinnosti odvrátiť škodu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škodu vzniknutú pred začiatkom poi.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na dátach a softvéri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škodu spôsobenú dodávkami energií</a:t>
            </a:r>
          </a:p>
          <a:p>
            <a:pPr marL="342900" indent="-342900">
              <a:buFontTx/>
              <a:buChar char="-"/>
            </a:pP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sancie, pokuty </a:t>
            </a:r>
            <a:r>
              <a:rPr lang="sk-SK" sz="2400" noProof="1">
                <a:solidFill>
                  <a:srgbClr val="FF0000"/>
                </a:solidFill>
                <a:latin typeface="Myriad Pro Light" panose="020B0403030403020204"/>
              </a:rPr>
              <a:t>!možnosť pripoistenia!</a:t>
            </a:r>
          </a:p>
          <a:p>
            <a:pPr marL="342900" indent="-342900">
              <a:buFontTx/>
              <a:buChar char="-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endParaRPr lang="sk-SK" sz="1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č. 5 ODZ-ZZ 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b="1" noProof="1">
                <a:solidFill>
                  <a:srgbClr val="424249"/>
                </a:solidFill>
                <a:latin typeface="Myriad Pro Light" panose="020B0403030403020204"/>
              </a:rPr>
              <a:t>špeciálne výluky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alkohol, psychotropné látky, lieky s varovným symbolom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regresné náhrady zo zodpovednosti za škodu pri výkone verejnej moci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nezákonné rozhodnutie, nesprávny úradný postup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nedodržanie návodu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strata veci a zverených predmetov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schodky, ušlý zisk........</a:t>
            </a:r>
          </a:p>
          <a:p>
            <a:pPr marL="342900" indent="-342900">
              <a:buFontTx/>
              <a:buChar char="-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695320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>
            <a:extLst>
              <a:ext uri="{FF2B5EF4-FFF2-40B4-BE49-F238E27FC236}">
                <a16:creationId xmlns:a16="http://schemas.microsoft.com/office/drawing/2014/main" id="{E5C22519-F032-4D4D-8387-3286F080C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969" y="178668"/>
            <a:ext cx="2450804" cy="1280271"/>
          </a:xfrm>
          <a:prstGeom prst="rect">
            <a:avLst/>
          </a:prstGeom>
        </p:spPr>
      </p:pic>
      <p:sp>
        <p:nvSpPr>
          <p:cNvPr id="12" name="BlokTextu 11">
            <a:extLst>
              <a:ext uri="{FF2B5EF4-FFF2-40B4-BE49-F238E27FC236}">
                <a16:creationId xmlns:a16="http://schemas.microsoft.com/office/drawing/2014/main" id="{B120EBE0-FC9F-446A-9BCB-223D3AA959F0}"/>
              </a:ext>
            </a:extLst>
          </p:cNvPr>
          <p:cNvSpPr txBox="1"/>
          <p:nvPr/>
        </p:nvSpPr>
        <p:spPr>
          <a:xfrm>
            <a:off x="419792" y="1458939"/>
            <a:ext cx="9264981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b="1" noProof="1">
                <a:solidFill>
                  <a:srgbClr val="424249"/>
                </a:solidFill>
                <a:latin typeface="Myriad Pro Light" panose="020B0403030403020204"/>
              </a:rPr>
              <a:t>špeciálne výluky - nové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profesionálny vojaci ozbrojených síl SR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vedomá nedbanlivosť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nenastúpenie do práce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úrazy a choroby z povolania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finančná hotovosť, zneužitie platobných prostriedkov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chyba pri platobnom styku mimo štátov EÚ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trestné činy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námorné, riečne, koľajové dopravné prostriedky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stret s divokou zverou, domácimi, či hospodárskymi zvieratami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nakladanie s nebezpečnými látkami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kurzové rozdiely mien</a:t>
            </a:r>
          </a:p>
        </p:txBody>
      </p:sp>
    </p:spTree>
    <p:extLst>
      <p:ext uri="{BB962C8B-B14F-4D97-AF65-F5344CB8AC3E}">
        <p14:creationId xmlns:p14="http://schemas.microsoft.com/office/powerpoint/2010/main" val="2725452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1589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Pripoistenia</a:t>
            </a:r>
            <a:endParaRPr kumimoji="0" lang="en-GB" sz="8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Myriad Pro Cond" panose="020B0506030403020204" pitchFamily="34" charset="0"/>
              <a:sym typeface="Myriad Pro black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FFF0FD-2B4A-9145-9D2A-9573E4F33C4C}"/>
              </a:ext>
            </a:extLst>
          </p:cNvPr>
          <p:cNvSpPr txBox="1">
            <a:spLocks/>
          </p:cNvSpPr>
          <p:nvPr/>
        </p:nvSpPr>
        <p:spPr>
          <a:xfrm>
            <a:off x="891280" y="3469021"/>
            <a:ext cx="3048714" cy="343345"/>
          </a:xfrm>
          <a:prstGeom prst="rect">
            <a:avLst/>
          </a:prstGeom>
        </p:spPr>
        <p:txBody>
          <a:bodyPr/>
          <a:lstStyle>
            <a:lvl1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venir Medium"/>
                <a:ea typeface="Brandon Grotesque Medium" charset="0"/>
                <a:cs typeface="Brandon Grotesque Medium" charset="0"/>
              </a:defRPr>
            </a:lvl1pPr>
            <a:lvl2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venir Black"/>
                <a:ea typeface="Brandon Grotesque Regular" charset="0"/>
                <a:cs typeface="Brandon Grotesque Regular" charset="0"/>
              </a:defRPr>
            </a:lvl2pPr>
            <a:lvl3pPr marL="204422" indent="-193757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Tx/>
              <a:buBlip>
                <a:blip r:embed="rId2"/>
              </a:buBlip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3pPr>
            <a:lvl4pPr marL="408844" indent="-204422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.AppleSystemUIFont" charset="-120"/>
              <a:buChar char="–"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4pPr>
            <a:lvl5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5pPr>
            <a:lvl6pPr marL="2111766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95724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9681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3639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yriad Pro Light" panose="020B0403030403020204" pitchFamily="34" charset="0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560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5448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motorové vozidlá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kryjeme</a:t>
            </a: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na motorovom vozidle zamestnávateľa a</a:t>
            </a: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prevádzkou motorového vozidla zamestnávateľa</a:t>
            </a: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endParaRPr lang="sk-SK" sz="1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nekryjeme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dirty="0">
                <a:solidFill>
                  <a:srgbClr val="424249"/>
                </a:solidFill>
                <a:latin typeface="Myriad Pro Light" panose="020B0403030403020204"/>
              </a:rPr>
              <a:t>zodpovednosť za škodu na kolesách, diskoch a ich krytoch a pneumatikách, ak súčasne so škodou na kolesách, diskoch a ich krytoch a pneumatikách nedôjde k inému poškodeniu motorového vozidla zamestnávateľa</a:t>
            </a:r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259600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var">
            <a:extLst>
              <a:ext uri="{FF2B5EF4-FFF2-40B4-BE49-F238E27FC236}">
                <a16:creationId xmlns:a16="http://schemas.microsoft.com/office/drawing/2014/main" id="{73CB424E-0766-4442-AAB1-ECADFFAA9C42}"/>
              </a:ext>
            </a:extLst>
          </p:cNvPr>
          <p:cNvSpPr/>
          <p:nvPr/>
        </p:nvSpPr>
        <p:spPr>
          <a:xfrm>
            <a:off x="661988" y="3251149"/>
            <a:ext cx="612705" cy="6127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500"/>
                </a:moveTo>
                <a:cubicBezTo>
                  <a:pt x="6259" y="8959"/>
                  <a:pt x="6259" y="8959"/>
                  <a:pt x="6259" y="8959"/>
                </a:cubicBezTo>
                <a:cubicBezTo>
                  <a:pt x="6136" y="8836"/>
                  <a:pt x="6013" y="8836"/>
                  <a:pt x="5890" y="8836"/>
                </a:cubicBezTo>
                <a:cubicBezTo>
                  <a:pt x="5645" y="8836"/>
                  <a:pt x="5400" y="9081"/>
                  <a:pt x="5400" y="9327"/>
                </a:cubicBezTo>
                <a:cubicBezTo>
                  <a:pt x="5400" y="9450"/>
                  <a:pt x="5400" y="9572"/>
                  <a:pt x="5522" y="9695"/>
                </a:cubicBezTo>
                <a:cubicBezTo>
                  <a:pt x="10431" y="14604"/>
                  <a:pt x="10431" y="14604"/>
                  <a:pt x="10431" y="14604"/>
                </a:cubicBezTo>
                <a:cubicBezTo>
                  <a:pt x="10554" y="14727"/>
                  <a:pt x="10677" y="14727"/>
                  <a:pt x="10800" y="14727"/>
                </a:cubicBezTo>
                <a:cubicBezTo>
                  <a:pt x="10922" y="14727"/>
                  <a:pt x="11045" y="14727"/>
                  <a:pt x="11168" y="14604"/>
                </a:cubicBezTo>
                <a:cubicBezTo>
                  <a:pt x="11168" y="14604"/>
                  <a:pt x="11168" y="14604"/>
                  <a:pt x="11168" y="14604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600" y="3681"/>
                  <a:pt x="21600" y="3559"/>
                  <a:pt x="21600" y="3436"/>
                </a:cubicBezTo>
                <a:cubicBezTo>
                  <a:pt x="21600" y="3190"/>
                  <a:pt x="21354" y="2945"/>
                  <a:pt x="21109" y="2945"/>
                </a:cubicBezTo>
                <a:cubicBezTo>
                  <a:pt x="20986" y="2945"/>
                  <a:pt x="20863" y="2945"/>
                  <a:pt x="20740" y="3068"/>
                </a:cubicBezTo>
                <a:cubicBezTo>
                  <a:pt x="20740" y="3068"/>
                  <a:pt x="20740" y="3068"/>
                  <a:pt x="20740" y="306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8777" y="5154"/>
                  <a:pt x="18777" y="5154"/>
                  <a:pt x="18777" y="5154"/>
                </a:cubicBezTo>
                <a:cubicBezTo>
                  <a:pt x="18777" y="5154"/>
                  <a:pt x="18777" y="5154"/>
                  <a:pt x="18777" y="5154"/>
                </a:cubicBezTo>
                <a:lnTo>
                  <a:pt x="10800" y="13500"/>
                </a:lnTo>
                <a:close/>
                <a:moveTo>
                  <a:pt x="20740" y="6627"/>
                </a:moveTo>
                <a:cubicBezTo>
                  <a:pt x="20495" y="6504"/>
                  <a:pt x="20250" y="6504"/>
                  <a:pt x="20004" y="6627"/>
                </a:cubicBezTo>
                <a:cubicBezTo>
                  <a:pt x="19881" y="6750"/>
                  <a:pt x="19881" y="6995"/>
                  <a:pt x="19881" y="7118"/>
                </a:cubicBezTo>
                <a:cubicBezTo>
                  <a:pt x="19881" y="7118"/>
                  <a:pt x="19881" y="7118"/>
                  <a:pt x="19881" y="7118"/>
                </a:cubicBezTo>
                <a:cubicBezTo>
                  <a:pt x="20372" y="8345"/>
                  <a:pt x="20618" y="9572"/>
                  <a:pt x="20618" y="10800"/>
                </a:cubicBezTo>
                <a:cubicBezTo>
                  <a:pt x="20618" y="16200"/>
                  <a:pt x="16200" y="20618"/>
                  <a:pt x="10800" y="20618"/>
                </a:cubicBezTo>
                <a:cubicBezTo>
                  <a:pt x="5400" y="20618"/>
                  <a:pt x="981" y="16200"/>
                  <a:pt x="981" y="10800"/>
                </a:cubicBezTo>
                <a:cubicBezTo>
                  <a:pt x="981" y="5400"/>
                  <a:pt x="5400" y="981"/>
                  <a:pt x="10800" y="981"/>
                </a:cubicBezTo>
                <a:cubicBezTo>
                  <a:pt x="13622" y="981"/>
                  <a:pt x="16077" y="2086"/>
                  <a:pt x="17918" y="4050"/>
                </a:cubicBezTo>
                <a:cubicBezTo>
                  <a:pt x="17918" y="3927"/>
                  <a:pt x="17918" y="3927"/>
                  <a:pt x="17918" y="3927"/>
                </a:cubicBezTo>
                <a:cubicBezTo>
                  <a:pt x="18040" y="4172"/>
                  <a:pt x="18409" y="4172"/>
                  <a:pt x="18531" y="3927"/>
                </a:cubicBezTo>
                <a:cubicBezTo>
                  <a:pt x="18777" y="3804"/>
                  <a:pt x="18777" y="3436"/>
                  <a:pt x="18531" y="3313"/>
                </a:cubicBezTo>
                <a:cubicBezTo>
                  <a:pt x="18531" y="3313"/>
                  <a:pt x="18531" y="3190"/>
                  <a:pt x="18531" y="3190"/>
                </a:cubicBezTo>
                <a:cubicBezTo>
                  <a:pt x="16568" y="1227"/>
                  <a:pt x="13868" y="0"/>
                  <a:pt x="10800" y="0"/>
                </a:cubicBezTo>
                <a:cubicBezTo>
                  <a:pt x="4786" y="0"/>
                  <a:pt x="0" y="4786"/>
                  <a:pt x="0" y="10800"/>
                </a:cubicBezTo>
                <a:cubicBezTo>
                  <a:pt x="0" y="16813"/>
                  <a:pt x="4786" y="21600"/>
                  <a:pt x="10800" y="21600"/>
                </a:cubicBezTo>
                <a:cubicBezTo>
                  <a:pt x="16813" y="21600"/>
                  <a:pt x="21600" y="16813"/>
                  <a:pt x="21600" y="10800"/>
                </a:cubicBezTo>
                <a:cubicBezTo>
                  <a:pt x="21600" y="9450"/>
                  <a:pt x="21354" y="8100"/>
                  <a:pt x="20863" y="6872"/>
                </a:cubicBezTo>
                <a:cubicBezTo>
                  <a:pt x="20863" y="6750"/>
                  <a:pt x="20740" y="6750"/>
                  <a:pt x="20740" y="6627"/>
                </a:cubicBezTo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400000"/>
          </a:ln>
        </p:spPr>
        <p:txBody>
          <a:bodyPr lIns="45718" tIns="45718" rIns="45718" bIns="45718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rgbClr val="2D2D2D"/>
                </a:solidFill>
                <a:uFill>
                  <a:solidFill>
                    <a:srgbClr val="2D2D2D"/>
                  </a:solidFill>
                </a:uFill>
                <a:latin typeface="Myriad Pro Black"/>
                <a:ea typeface="Myriad Pro Black"/>
                <a:cs typeface="Myriad Pro Black"/>
                <a:sym typeface="Myriad Pro Black"/>
              </a:defRPr>
            </a:pPr>
            <a:endParaRPr kumimoji="0" sz="1200" b="1" u="none" strike="noStrike" kern="0" cap="none" spc="0" normalizeH="0" baseline="0" noProof="0" dirty="0">
              <a:ln>
                <a:noFill/>
              </a:ln>
              <a:solidFill>
                <a:srgbClr val="2D2D2D"/>
              </a:solidFill>
              <a:effectLst/>
              <a:uLnTx/>
              <a:uFill>
                <a:solidFill>
                  <a:srgbClr val="2D2D2D"/>
                </a:solidFill>
              </a:uFill>
              <a:latin typeface="Myriad Pro" panose="020B0503030403020204" pitchFamily="34" charset="0"/>
              <a:sym typeface="Myriad Pro Black"/>
            </a:endParaRPr>
          </a:p>
        </p:txBody>
      </p:sp>
      <p:sp>
        <p:nvSpPr>
          <p:cNvPr id="6" name="Tvar">
            <a:extLst>
              <a:ext uri="{FF2B5EF4-FFF2-40B4-BE49-F238E27FC236}">
                <a16:creationId xmlns:a16="http://schemas.microsoft.com/office/drawing/2014/main" id="{B1B91D4C-81D1-B844-8A44-175D61E414AE}"/>
              </a:ext>
            </a:extLst>
          </p:cNvPr>
          <p:cNvSpPr/>
          <p:nvPr/>
        </p:nvSpPr>
        <p:spPr>
          <a:xfrm>
            <a:off x="661987" y="1396735"/>
            <a:ext cx="612706" cy="6127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500"/>
                </a:moveTo>
                <a:cubicBezTo>
                  <a:pt x="6259" y="8959"/>
                  <a:pt x="6259" y="8959"/>
                  <a:pt x="6259" y="8959"/>
                </a:cubicBezTo>
                <a:cubicBezTo>
                  <a:pt x="6136" y="8836"/>
                  <a:pt x="6013" y="8836"/>
                  <a:pt x="5890" y="8836"/>
                </a:cubicBezTo>
                <a:cubicBezTo>
                  <a:pt x="5645" y="8836"/>
                  <a:pt x="5400" y="9081"/>
                  <a:pt x="5400" y="9327"/>
                </a:cubicBezTo>
                <a:cubicBezTo>
                  <a:pt x="5400" y="9450"/>
                  <a:pt x="5400" y="9572"/>
                  <a:pt x="5522" y="9695"/>
                </a:cubicBezTo>
                <a:cubicBezTo>
                  <a:pt x="10431" y="14604"/>
                  <a:pt x="10431" y="14604"/>
                  <a:pt x="10431" y="14604"/>
                </a:cubicBezTo>
                <a:cubicBezTo>
                  <a:pt x="10554" y="14727"/>
                  <a:pt x="10677" y="14727"/>
                  <a:pt x="10800" y="14727"/>
                </a:cubicBezTo>
                <a:cubicBezTo>
                  <a:pt x="10922" y="14727"/>
                  <a:pt x="11045" y="14727"/>
                  <a:pt x="11168" y="14604"/>
                </a:cubicBezTo>
                <a:cubicBezTo>
                  <a:pt x="11168" y="14604"/>
                  <a:pt x="11168" y="14604"/>
                  <a:pt x="11168" y="14604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600" y="3681"/>
                  <a:pt x="21600" y="3559"/>
                  <a:pt x="21600" y="3436"/>
                </a:cubicBezTo>
                <a:cubicBezTo>
                  <a:pt x="21600" y="3190"/>
                  <a:pt x="21354" y="2945"/>
                  <a:pt x="21109" y="2945"/>
                </a:cubicBezTo>
                <a:cubicBezTo>
                  <a:pt x="20986" y="2945"/>
                  <a:pt x="20863" y="2945"/>
                  <a:pt x="20740" y="3068"/>
                </a:cubicBezTo>
                <a:cubicBezTo>
                  <a:pt x="20740" y="3068"/>
                  <a:pt x="20740" y="3068"/>
                  <a:pt x="20740" y="306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8777" y="5154"/>
                  <a:pt x="18777" y="5154"/>
                  <a:pt x="18777" y="5154"/>
                </a:cubicBezTo>
                <a:cubicBezTo>
                  <a:pt x="18777" y="5154"/>
                  <a:pt x="18777" y="5154"/>
                  <a:pt x="18777" y="5154"/>
                </a:cubicBezTo>
                <a:lnTo>
                  <a:pt x="10800" y="13500"/>
                </a:lnTo>
                <a:close/>
                <a:moveTo>
                  <a:pt x="20740" y="6627"/>
                </a:moveTo>
                <a:cubicBezTo>
                  <a:pt x="20495" y="6504"/>
                  <a:pt x="20250" y="6504"/>
                  <a:pt x="20004" y="6627"/>
                </a:cubicBezTo>
                <a:cubicBezTo>
                  <a:pt x="19881" y="6750"/>
                  <a:pt x="19881" y="6995"/>
                  <a:pt x="19881" y="7118"/>
                </a:cubicBezTo>
                <a:cubicBezTo>
                  <a:pt x="19881" y="7118"/>
                  <a:pt x="19881" y="7118"/>
                  <a:pt x="19881" y="7118"/>
                </a:cubicBezTo>
                <a:cubicBezTo>
                  <a:pt x="20372" y="8345"/>
                  <a:pt x="20618" y="9572"/>
                  <a:pt x="20618" y="10800"/>
                </a:cubicBezTo>
                <a:cubicBezTo>
                  <a:pt x="20618" y="16200"/>
                  <a:pt x="16200" y="20618"/>
                  <a:pt x="10800" y="20618"/>
                </a:cubicBezTo>
                <a:cubicBezTo>
                  <a:pt x="5400" y="20618"/>
                  <a:pt x="981" y="16200"/>
                  <a:pt x="981" y="10800"/>
                </a:cubicBezTo>
                <a:cubicBezTo>
                  <a:pt x="981" y="5400"/>
                  <a:pt x="5400" y="981"/>
                  <a:pt x="10800" y="981"/>
                </a:cubicBezTo>
                <a:cubicBezTo>
                  <a:pt x="13622" y="981"/>
                  <a:pt x="16077" y="2086"/>
                  <a:pt x="17918" y="4050"/>
                </a:cubicBezTo>
                <a:cubicBezTo>
                  <a:pt x="17918" y="3927"/>
                  <a:pt x="17918" y="3927"/>
                  <a:pt x="17918" y="3927"/>
                </a:cubicBezTo>
                <a:cubicBezTo>
                  <a:pt x="18040" y="4172"/>
                  <a:pt x="18409" y="4172"/>
                  <a:pt x="18531" y="3927"/>
                </a:cubicBezTo>
                <a:cubicBezTo>
                  <a:pt x="18777" y="3804"/>
                  <a:pt x="18777" y="3436"/>
                  <a:pt x="18531" y="3313"/>
                </a:cubicBezTo>
                <a:cubicBezTo>
                  <a:pt x="18531" y="3313"/>
                  <a:pt x="18531" y="3190"/>
                  <a:pt x="18531" y="3190"/>
                </a:cubicBezTo>
                <a:cubicBezTo>
                  <a:pt x="16568" y="1227"/>
                  <a:pt x="13868" y="0"/>
                  <a:pt x="10800" y="0"/>
                </a:cubicBezTo>
                <a:cubicBezTo>
                  <a:pt x="4786" y="0"/>
                  <a:pt x="0" y="4786"/>
                  <a:pt x="0" y="10800"/>
                </a:cubicBezTo>
                <a:cubicBezTo>
                  <a:pt x="0" y="16813"/>
                  <a:pt x="4786" y="21600"/>
                  <a:pt x="10800" y="21600"/>
                </a:cubicBezTo>
                <a:cubicBezTo>
                  <a:pt x="16813" y="21600"/>
                  <a:pt x="21600" y="16813"/>
                  <a:pt x="21600" y="10800"/>
                </a:cubicBezTo>
                <a:cubicBezTo>
                  <a:pt x="21600" y="9450"/>
                  <a:pt x="21354" y="8100"/>
                  <a:pt x="20863" y="6872"/>
                </a:cubicBezTo>
                <a:cubicBezTo>
                  <a:pt x="20863" y="6750"/>
                  <a:pt x="20740" y="6750"/>
                  <a:pt x="20740" y="6627"/>
                </a:cubicBezTo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400000"/>
          </a:ln>
        </p:spPr>
        <p:txBody>
          <a:bodyPr lIns="45718" tIns="45718" rIns="45718" bIns="45718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rgbClr val="2D2D2D"/>
                </a:solidFill>
                <a:uFill>
                  <a:solidFill>
                    <a:srgbClr val="2D2D2D"/>
                  </a:solidFill>
                </a:uFill>
                <a:latin typeface="Myriad Pro Black"/>
                <a:ea typeface="Myriad Pro Black"/>
                <a:cs typeface="Myriad Pro Black"/>
                <a:sym typeface="Myriad Pro Black"/>
              </a:defRPr>
            </a:pPr>
            <a:endParaRPr kumimoji="0" sz="1200" b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>
                <a:solidFill>
                  <a:srgbClr val="2D2D2D"/>
                </a:solidFill>
              </a:uFill>
              <a:latin typeface="Myriad Pro" panose="020B0503030403020204" pitchFamily="34" charset="0"/>
              <a:sym typeface="Myriad Pro Black"/>
            </a:endParaRPr>
          </a:p>
        </p:txBody>
      </p:sp>
      <p:sp>
        <p:nvSpPr>
          <p:cNvPr id="7" name="Tvar">
            <a:extLst>
              <a:ext uri="{FF2B5EF4-FFF2-40B4-BE49-F238E27FC236}">
                <a16:creationId xmlns:a16="http://schemas.microsoft.com/office/drawing/2014/main" id="{32D9BECA-D551-EF42-8DF6-5C5D405C8BB7}"/>
              </a:ext>
            </a:extLst>
          </p:cNvPr>
          <p:cNvSpPr/>
          <p:nvPr/>
        </p:nvSpPr>
        <p:spPr>
          <a:xfrm>
            <a:off x="661987" y="5116442"/>
            <a:ext cx="612706" cy="6127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500"/>
                </a:moveTo>
                <a:cubicBezTo>
                  <a:pt x="6259" y="8959"/>
                  <a:pt x="6259" y="8959"/>
                  <a:pt x="6259" y="8959"/>
                </a:cubicBezTo>
                <a:cubicBezTo>
                  <a:pt x="6136" y="8836"/>
                  <a:pt x="6013" y="8836"/>
                  <a:pt x="5890" y="8836"/>
                </a:cubicBezTo>
                <a:cubicBezTo>
                  <a:pt x="5645" y="8836"/>
                  <a:pt x="5400" y="9081"/>
                  <a:pt x="5400" y="9327"/>
                </a:cubicBezTo>
                <a:cubicBezTo>
                  <a:pt x="5400" y="9450"/>
                  <a:pt x="5400" y="9572"/>
                  <a:pt x="5522" y="9695"/>
                </a:cubicBezTo>
                <a:cubicBezTo>
                  <a:pt x="10431" y="14604"/>
                  <a:pt x="10431" y="14604"/>
                  <a:pt x="10431" y="14604"/>
                </a:cubicBezTo>
                <a:cubicBezTo>
                  <a:pt x="10554" y="14727"/>
                  <a:pt x="10677" y="14727"/>
                  <a:pt x="10800" y="14727"/>
                </a:cubicBezTo>
                <a:cubicBezTo>
                  <a:pt x="10922" y="14727"/>
                  <a:pt x="11045" y="14727"/>
                  <a:pt x="11168" y="14604"/>
                </a:cubicBezTo>
                <a:cubicBezTo>
                  <a:pt x="11168" y="14604"/>
                  <a:pt x="11168" y="14604"/>
                  <a:pt x="11168" y="14604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600" y="3681"/>
                  <a:pt x="21600" y="3559"/>
                  <a:pt x="21600" y="3436"/>
                </a:cubicBezTo>
                <a:cubicBezTo>
                  <a:pt x="21600" y="3190"/>
                  <a:pt x="21354" y="2945"/>
                  <a:pt x="21109" y="2945"/>
                </a:cubicBezTo>
                <a:cubicBezTo>
                  <a:pt x="20986" y="2945"/>
                  <a:pt x="20863" y="2945"/>
                  <a:pt x="20740" y="3068"/>
                </a:cubicBezTo>
                <a:cubicBezTo>
                  <a:pt x="20740" y="3068"/>
                  <a:pt x="20740" y="3068"/>
                  <a:pt x="20740" y="306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8777" y="5154"/>
                  <a:pt x="18777" y="5154"/>
                  <a:pt x="18777" y="5154"/>
                </a:cubicBezTo>
                <a:cubicBezTo>
                  <a:pt x="18777" y="5154"/>
                  <a:pt x="18777" y="5154"/>
                  <a:pt x="18777" y="5154"/>
                </a:cubicBezTo>
                <a:lnTo>
                  <a:pt x="10800" y="13500"/>
                </a:lnTo>
                <a:close/>
                <a:moveTo>
                  <a:pt x="20740" y="6627"/>
                </a:moveTo>
                <a:cubicBezTo>
                  <a:pt x="20495" y="6504"/>
                  <a:pt x="20250" y="6504"/>
                  <a:pt x="20004" y="6627"/>
                </a:cubicBezTo>
                <a:cubicBezTo>
                  <a:pt x="19881" y="6750"/>
                  <a:pt x="19881" y="6995"/>
                  <a:pt x="19881" y="7118"/>
                </a:cubicBezTo>
                <a:cubicBezTo>
                  <a:pt x="19881" y="7118"/>
                  <a:pt x="19881" y="7118"/>
                  <a:pt x="19881" y="7118"/>
                </a:cubicBezTo>
                <a:cubicBezTo>
                  <a:pt x="20372" y="8345"/>
                  <a:pt x="20618" y="9572"/>
                  <a:pt x="20618" y="10800"/>
                </a:cubicBezTo>
                <a:cubicBezTo>
                  <a:pt x="20618" y="16200"/>
                  <a:pt x="16200" y="20618"/>
                  <a:pt x="10800" y="20618"/>
                </a:cubicBezTo>
                <a:cubicBezTo>
                  <a:pt x="5400" y="20618"/>
                  <a:pt x="981" y="16200"/>
                  <a:pt x="981" y="10800"/>
                </a:cubicBezTo>
                <a:cubicBezTo>
                  <a:pt x="981" y="5400"/>
                  <a:pt x="5400" y="981"/>
                  <a:pt x="10800" y="981"/>
                </a:cubicBezTo>
                <a:cubicBezTo>
                  <a:pt x="13622" y="981"/>
                  <a:pt x="16077" y="2086"/>
                  <a:pt x="17918" y="4050"/>
                </a:cubicBezTo>
                <a:cubicBezTo>
                  <a:pt x="17918" y="3927"/>
                  <a:pt x="17918" y="3927"/>
                  <a:pt x="17918" y="3927"/>
                </a:cubicBezTo>
                <a:cubicBezTo>
                  <a:pt x="18040" y="4172"/>
                  <a:pt x="18409" y="4172"/>
                  <a:pt x="18531" y="3927"/>
                </a:cubicBezTo>
                <a:cubicBezTo>
                  <a:pt x="18777" y="3804"/>
                  <a:pt x="18777" y="3436"/>
                  <a:pt x="18531" y="3313"/>
                </a:cubicBezTo>
                <a:cubicBezTo>
                  <a:pt x="18531" y="3313"/>
                  <a:pt x="18531" y="3190"/>
                  <a:pt x="18531" y="3190"/>
                </a:cubicBezTo>
                <a:cubicBezTo>
                  <a:pt x="16568" y="1227"/>
                  <a:pt x="13868" y="0"/>
                  <a:pt x="10800" y="0"/>
                </a:cubicBezTo>
                <a:cubicBezTo>
                  <a:pt x="4786" y="0"/>
                  <a:pt x="0" y="4786"/>
                  <a:pt x="0" y="10800"/>
                </a:cubicBezTo>
                <a:cubicBezTo>
                  <a:pt x="0" y="16813"/>
                  <a:pt x="4786" y="21600"/>
                  <a:pt x="10800" y="21600"/>
                </a:cubicBezTo>
                <a:cubicBezTo>
                  <a:pt x="16813" y="21600"/>
                  <a:pt x="21600" y="16813"/>
                  <a:pt x="21600" y="10800"/>
                </a:cubicBezTo>
                <a:cubicBezTo>
                  <a:pt x="21600" y="9450"/>
                  <a:pt x="21354" y="8100"/>
                  <a:pt x="20863" y="6872"/>
                </a:cubicBezTo>
                <a:cubicBezTo>
                  <a:pt x="20863" y="6750"/>
                  <a:pt x="20740" y="6750"/>
                  <a:pt x="20740" y="6627"/>
                </a:cubicBezTo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400000"/>
          </a:ln>
        </p:spPr>
        <p:txBody>
          <a:bodyPr lIns="45718" tIns="45718" rIns="45718" bIns="45718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rgbClr val="2D2D2D"/>
                </a:solidFill>
                <a:uFill>
                  <a:solidFill>
                    <a:srgbClr val="2D2D2D"/>
                  </a:solidFill>
                </a:uFill>
                <a:latin typeface="Myriad Pro Black"/>
                <a:ea typeface="Myriad Pro Black"/>
                <a:cs typeface="Myriad Pro Black"/>
                <a:sym typeface="Myriad Pro Black"/>
              </a:defRPr>
            </a:pPr>
            <a:endParaRPr kumimoji="0" sz="1200" b="1" u="none" strike="noStrike" kern="0" cap="none" spc="0" normalizeH="0" baseline="0" noProof="0" dirty="0">
              <a:ln>
                <a:noFill/>
              </a:ln>
              <a:solidFill>
                <a:srgbClr val="2D2D2D"/>
              </a:solidFill>
              <a:effectLst/>
              <a:uLnTx/>
              <a:uFill>
                <a:solidFill>
                  <a:srgbClr val="2D2D2D"/>
                </a:solidFill>
              </a:uFill>
              <a:latin typeface="Myriad Pro" panose="020B0503030403020204" pitchFamily="34" charset="0"/>
              <a:sym typeface="Myriad Pro Black"/>
            </a:endParaRPr>
          </a:p>
        </p:txBody>
      </p:sp>
      <p:sp>
        <p:nvSpPr>
          <p:cNvPr id="8" name="Pravouholník 7">
            <a:extLst>
              <a:ext uri="{FF2B5EF4-FFF2-40B4-BE49-F238E27FC236}">
                <a16:creationId xmlns:a16="http://schemas.microsoft.com/office/drawing/2014/main" id="{703E4687-B762-4A4C-B2D3-121D3A356730}"/>
              </a:ext>
            </a:extLst>
          </p:cNvPr>
          <p:cNvSpPr/>
          <p:nvPr/>
        </p:nvSpPr>
        <p:spPr>
          <a:xfrm>
            <a:off x="492835" y="370478"/>
            <a:ext cx="20441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+mn-ea"/>
                <a:cs typeface="+mn-cs"/>
                <a:sym typeface="Myriad Pro black"/>
              </a:rPr>
              <a:t>AGENDA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yriad Pro Cond" panose="020B0506030403020204" pitchFamily="34" charset="0"/>
              <a:ea typeface="+mn-ea"/>
              <a:cs typeface="+mn-cs"/>
            </a:endParaRPr>
          </a:p>
        </p:txBody>
      </p:sp>
      <p:sp>
        <p:nvSpPr>
          <p:cNvPr id="13" name="Tvar">
            <a:extLst>
              <a:ext uri="{FF2B5EF4-FFF2-40B4-BE49-F238E27FC236}">
                <a16:creationId xmlns:a16="http://schemas.microsoft.com/office/drawing/2014/main" id="{CD6B5A21-51C6-A54A-94CF-05B1ECA6F08D}"/>
              </a:ext>
            </a:extLst>
          </p:cNvPr>
          <p:cNvSpPr/>
          <p:nvPr/>
        </p:nvSpPr>
        <p:spPr>
          <a:xfrm>
            <a:off x="6759021" y="1396735"/>
            <a:ext cx="612706" cy="6127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500"/>
                </a:moveTo>
                <a:cubicBezTo>
                  <a:pt x="6259" y="8959"/>
                  <a:pt x="6259" y="8959"/>
                  <a:pt x="6259" y="8959"/>
                </a:cubicBezTo>
                <a:cubicBezTo>
                  <a:pt x="6136" y="8836"/>
                  <a:pt x="6013" y="8836"/>
                  <a:pt x="5890" y="8836"/>
                </a:cubicBezTo>
                <a:cubicBezTo>
                  <a:pt x="5645" y="8836"/>
                  <a:pt x="5400" y="9081"/>
                  <a:pt x="5400" y="9327"/>
                </a:cubicBezTo>
                <a:cubicBezTo>
                  <a:pt x="5400" y="9450"/>
                  <a:pt x="5400" y="9572"/>
                  <a:pt x="5522" y="9695"/>
                </a:cubicBezTo>
                <a:cubicBezTo>
                  <a:pt x="10431" y="14604"/>
                  <a:pt x="10431" y="14604"/>
                  <a:pt x="10431" y="14604"/>
                </a:cubicBezTo>
                <a:cubicBezTo>
                  <a:pt x="10554" y="14727"/>
                  <a:pt x="10677" y="14727"/>
                  <a:pt x="10800" y="14727"/>
                </a:cubicBezTo>
                <a:cubicBezTo>
                  <a:pt x="10922" y="14727"/>
                  <a:pt x="11045" y="14727"/>
                  <a:pt x="11168" y="14604"/>
                </a:cubicBezTo>
                <a:cubicBezTo>
                  <a:pt x="11168" y="14604"/>
                  <a:pt x="11168" y="14604"/>
                  <a:pt x="11168" y="14604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600" y="3681"/>
                  <a:pt x="21600" y="3559"/>
                  <a:pt x="21600" y="3436"/>
                </a:cubicBezTo>
                <a:cubicBezTo>
                  <a:pt x="21600" y="3190"/>
                  <a:pt x="21354" y="2945"/>
                  <a:pt x="21109" y="2945"/>
                </a:cubicBezTo>
                <a:cubicBezTo>
                  <a:pt x="20986" y="2945"/>
                  <a:pt x="20863" y="2945"/>
                  <a:pt x="20740" y="3068"/>
                </a:cubicBezTo>
                <a:cubicBezTo>
                  <a:pt x="20740" y="3068"/>
                  <a:pt x="20740" y="3068"/>
                  <a:pt x="20740" y="306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8777" y="5154"/>
                  <a:pt x="18777" y="5154"/>
                  <a:pt x="18777" y="5154"/>
                </a:cubicBezTo>
                <a:cubicBezTo>
                  <a:pt x="18777" y="5154"/>
                  <a:pt x="18777" y="5154"/>
                  <a:pt x="18777" y="5154"/>
                </a:cubicBezTo>
                <a:lnTo>
                  <a:pt x="10800" y="13500"/>
                </a:lnTo>
                <a:close/>
                <a:moveTo>
                  <a:pt x="20740" y="6627"/>
                </a:moveTo>
                <a:cubicBezTo>
                  <a:pt x="20495" y="6504"/>
                  <a:pt x="20250" y="6504"/>
                  <a:pt x="20004" y="6627"/>
                </a:cubicBezTo>
                <a:cubicBezTo>
                  <a:pt x="19881" y="6750"/>
                  <a:pt x="19881" y="6995"/>
                  <a:pt x="19881" y="7118"/>
                </a:cubicBezTo>
                <a:cubicBezTo>
                  <a:pt x="19881" y="7118"/>
                  <a:pt x="19881" y="7118"/>
                  <a:pt x="19881" y="7118"/>
                </a:cubicBezTo>
                <a:cubicBezTo>
                  <a:pt x="20372" y="8345"/>
                  <a:pt x="20618" y="9572"/>
                  <a:pt x="20618" y="10800"/>
                </a:cubicBezTo>
                <a:cubicBezTo>
                  <a:pt x="20618" y="16200"/>
                  <a:pt x="16200" y="20618"/>
                  <a:pt x="10800" y="20618"/>
                </a:cubicBezTo>
                <a:cubicBezTo>
                  <a:pt x="5400" y="20618"/>
                  <a:pt x="981" y="16200"/>
                  <a:pt x="981" y="10800"/>
                </a:cubicBezTo>
                <a:cubicBezTo>
                  <a:pt x="981" y="5400"/>
                  <a:pt x="5400" y="981"/>
                  <a:pt x="10800" y="981"/>
                </a:cubicBezTo>
                <a:cubicBezTo>
                  <a:pt x="13622" y="981"/>
                  <a:pt x="16077" y="2086"/>
                  <a:pt x="17918" y="4050"/>
                </a:cubicBezTo>
                <a:cubicBezTo>
                  <a:pt x="17918" y="3927"/>
                  <a:pt x="17918" y="3927"/>
                  <a:pt x="17918" y="3927"/>
                </a:cubicBezTo>
                <a:cubicBezTo>
                  <a:pt x="18040" y="4172"/>
                  <a:pt x="18409" y="4172"/>
                  <a:pt x="18531" y="3927"/>
                </a:cubicBezTo>
                <a:cubicBezTo>
                  <a:pt x="18777" y="3804"/>
                  <a:pt x="18777" y="3436"/>
                  <a:pt x="18531" y="3313"/>
                </a:cubicBezTo>
                <a:cubicBezTo>
                  <a:pt x="18531" y="3313"/>
                  <a:pt x="18531" y="3190"/>
                  <a:pt x="18531" y="3190"/>
                </a:cubicBezTo>
                <a:cubicBezTo>
                  <a:pt x="16568" y="1227"/>
                  <a:pt x="13868" y="0"/>
                  <a:pt x="10800" y="0"/>
                </a:cubicBezTo>
                <a:cubicBezTo>
                  <a:pt x="4786" y="0"/>
                  <a:pt x="0" y="4786"/>
                  <a:pt x="0" y="10800"/>
                </a:cubicBezTo>
                <a:cubicBezTo>
                  <a:pt x="0" y="16813"/>
                  <a:pt x="4786" y="21600"/>
                  <a:pt x="10800" y="21600"/>
                </a:cubicBezTo>
                <a:cubicBezTo>
                  <a:pt x="16813" y="21600"/>
                  <a:pt x="21600" y="16813"/>
                  <a:pt x="21600" y="10800"/>
                </a:cubicBezTo>
                <a:cubicBezTo>
                  <a:pt x="21600" y="9450"/>
                  <a:pt x="21354" y="8100"/>
                  <a:pt x="20863" y="6872"/>
                </a:cubicBezTo>
                <a:cubicBezTo>
                  <a:pt x="20863" y="6750"/>
                  <a:pt x="20740" y="6750"/>
                  <a:pt x="20740" y="66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rgbClr val="2D2D2D"/>
                </a:solidFill>
                <a:uFill>
                  <a:solidFill>
                    <a:srgbClr val="2D2D2D"/>
                  </a:solidFill>
                </a:uFill>
                <a:latin typeface="Myriad Pro Black"/>
                <a:ea typeface="Myriad Pro Black"/>
                <a:cs typeface="Myriad Pro Black"/>
                <a:sym typeface="Myriad Pro Black"/>
              </a:defRPr>
            </a:pPr>
            <a:endParaRPr kumimoji="0" sz="1200" b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>
                <a:solidFill>
                  <a:srgbClr val="2D2D2D"/>
                </a:solidFill>
              </a:uFill>
              <a:latin typeface="Myriad Pro" panose="020B0503030403020204" pitchFamily="34" charset="0"/>
              <a:sym typeface="Myriad Pro Black"/>
            </a:endParaRPr>
          </a:p>
        </p:txBody>
      </p:sp>
      <p:sp>
        <p:nvSpPr>
          <p:cNvPr id="16" name="Pravouholník 15">
            <a:extLst>
              <a:ext uri="{FF2B5EF4-FFF2-40B4-BE49-F238E27FC236}">
                <a16:creationId xmlns:a16="http://schemas.microsoft.com/office/drawing/2014/main" id="{0D11E3BC-159D-8A4E-AB67-B9BA8560A991}"/>
              </a:ext>
            </a:extLst>
          </p:cNvPr>
          <p:cNvSpPr/>
          <p:nvPr/>
        </p:nvSpPr>
        <p:spPr>
          <a:xfrm>
            <a:off x="1386103" y="1399823"/>
            <a:ext cx="1906291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+mn-ea"/>
                <a:cs typeface="+mn-cs"/>
                <a:sym typeface="Myriad Pro black"/>
              </a:rPr>
              <a:t>Zmeny 2021</a:t>
            </a:r>
          </a:p>
        </p:txBody>
      </p:sp>
      <p:sp>
        <p:nvSpPr>
          <p:cNvPr id="17" name="Pravouholník 16">
            <a:extLst>
              <a:ext uri="{FF2B5EF4-FFF2-40B4-BE49-F238E27FC236}">
                <a16:creationId xmlns:a16="http://schemas.microsoft.com/office/drawing/2014/main" id="{B6EA7D1C-2F1E-2D49-B894-0B698AC17A19}"/>
              </a:ext>
            </a:extLst>
          </p:cNvPr>
          <p:cNvSpPr/>
          <p:nvPr/>
        </p:nvSpPr>
        <p:spPr>
          <a:xfrm>
            <a:off x="1386103" y="3239554"/>
            <a:ext cx="40325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sk-SK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+mn-ea"/>
                <a:cs typeface="+mn-cs"/>
                <a:sym typeface="Myriad Pro black"/>
              </a:rPr>
              <a:t>Všeobecné informácie</a:t>
            </a:r>
            <a:endParaRPr kumimoji="0" lang="en-GB" sz="320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yriad Pro Light" panose="020B0403030403020204" pitchFamily="34" charset="0"/>
              <a:ea typeface="+mn-ea"/>
              <a:cs typeface="+mn-cs"/>
            </a:endParaRPr>
          </a:p>
        </p:txBody>
      </p:sp>
      <p:sp>
        <p:nvSpPr>
          <p:cNvPr id="18" name="Pravouholník 17">
            <a:extLst>
              <a:ext uri="{FF2B5EF4-FFF2-40B4-BE49-F238E27FC236}">
                <a16:creationId xmlns:a16="http://schemas.microsoft.com/office/drawing/2014/main" id="{492B803D-DB50-6745-B4A2-34846754D620}"/>
              </a:ext>
            </a:extLst>
          </p:cNvPr>
          <p:cNvSpPr/>
          <p:nvPr/>
        </p:nvSpPr>
        <p:spPr>
          <a:xfrm>
            <a:off x="1386933" y="5144373"/>
            <a:ext cx="2664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sk-SK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+mn-ea"/>
                <a:cs typeface="+mn-cs"/>
                <a:sym typeface="Myriad Pro black"/>
              </a:rPr>
              <a:t>Predmet a rozsah</a:t>
            </a:r>
            <a:endParaRPr kumimoji="0" lang="en-GB" sz="320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yriad Pro Light" panose="020B0403030403020204" pitchFamily="34" charset="0"/>
              <a:ea typeface="+mn-ea"/>
              <a:cs typeface="+mn-cs"/>
            </a:endParaRPr>
          </a:p>
        </p:txBody>
      </p:sp>
      <p:sp>
        <p:nvSpPr>
          <p:cNvPr id="19" name="Pravouholník 18">
            <a:extLst>
              <a:ext uri="{FF2B5EF4-FFF2-40B4-BE49-F238E27FC236}">
                <a16:creationId xmlns:a16="http://schemas.microsoft.com/office/drawing/2014/main" id="{CADEDFBE-1A88-024E-85D7-CB146CF809A4}"/>
              </a:ext>
            </a:extLst>
          </p:cNvPr>
          <p:cNvSpPr/>
          <p:nvPr/>
        </p:nvSpPr>
        <p:spPr>
          <a:xfrm>
            <a:off x="7705294" y="1399823"/>
            <a:ext cx="31742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3200" b="1" kern="0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</a:rPr>
              <a:t>Výluky a pripoistenia</a:t>
            </a:r>
            <a:endParaRPr lang="en-GB" sz="3200" b="1" kern="0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Myriad Pro Cond" panose="020B0506030403020204" pitchFamily="34" charset="0"/>
            </a:endParaRPr>
          </a:p>
        </p:txBody>
      </p:sp>
      <p:sp>
        <p:nvSpPr>
          <p:cNvPr id="22" name="Ovál 21">
            <a:extLst>
              <a:ext uri="{FF2B5EF4-FFF2-40B4-BE49-F238E27FC236}">
                <a16:creationId xmlns:a16="http://schemas.microsoft.com/office/drawing/2014/main" id="{54F47B6C-91A8-5A4A-B8A7-52B102256006}"/>
              </a:ext>
            </a:extLst>
          </p:cNvPr>
          <p:cNvSpPr/>
          <p:nvPr/>
        </p:nvSpPr>
        <p:spPr>
          <a:xfrm>
            <a:off x="11634892" y="6368966"/>
            <a:ext cx="371061" cy="372091"/>
          </a:xfrm>
          <a:prstGeom prst="ellipse">
            <a:avLst/>
          </a:prstGeom>
          <a:solidFill>
            <a:schemeClr val="bg1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86CB4B4D-7CA3-9044-876B-883B54F8677D}" type="slidenum">
              <a:rPr kumimoji="0" lang="sk-SK" sz="1000" b="1" u="none" strike="noStrike" kern="1200" cap="none" spc="0" normalizeH="0" baseline="0" noProof="0" smtClean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333333"/>
                  </a:solidFill>
                </a:uFill>
                <a:latin typeface="Myriad Pro Cond" panose="020B0506030403020204" pitchFamily="34" charset="0"/>
                <a:sym typeface="Myriad Pro Light"/>
              </a:rPr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2</a:t>
            </a:fld>
            <a:endParaRPr kumimoji="0" lang="en-GB" sz="1800" b="1" u="none" strike="noStrike" cap="none" spc="0" normalizeH="0" baseline="0" dirty="0">
              <a:ln>
                <a:noFill/>
              </a:ln>
              <a:solidFill>
                <a:srgbClr val="D9002D"/>
              </a:solidFill>
              <a:effectLst/>
              <a:uFill>
                <a:solidFill>
                  <a:srgbClr val="000000"/>
                </a:solidFill>
              </a:uFill>
              <a:latin typeface="Myriad Pro Cond" panose="020B0506030403020204" pitchFamily="34" charset="0"/>
              <a:sym typeface="Helvetica"/>
            </a:endParaRPr>
          </a:p>
        </p:txBody>
      </p:sp>
      <p:sp>
        <p:nvSpPr>
          <p:cNvPr id="12" name="Tvar">
            <a:extLst>
              <a:ext uri="{FF2B5EF4-FFF2-40B4-BE49-F238E27FC236}">
                <a16:creationId xmlns:a16="http://schemas.microsoft.com/office/drawing/2014/main" id="{C0AAA8B6-4548-432F-925F-0D13DC9C150C}"/>
              </a:ext>
            </a:extLst>
          </p:cNvPr>
          <p:cNvSpPr/>
          <p:nvPr/>
        </p:nvSpPr>
        <p:spPr>
          <a:xfrm>
            <a:off x="6773309" y="3018893"/>
            <a:ext cx="612706" cy="6127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500"/>
                </a:moveTo>
                <a:cubicBezTo>
                  <a:pt x="6259" y="8959"/>
                  <a:pt x="6259" y="8959"/>
                  <a:pt x="6259" y="8959"/>
                </a:cubicBezTo>
                <a:cubicBezTo>
                  <a:pt x="6136" y="8836"/>
                  <a:pt x="6013" y="8836"/>
                  <a:pt x="5890" y="8836"/>
                </a:cubicBezTo>
                <a:cubicBezTo>
                  <a:pt x="5645" y="8836"/>
                  <a:pt x="5400" y="9081"/>
                  <a:pt x="5400" y="9327"/>
                </a:cubicBezTo>
                <a:cubicBezTo>
                  <a:pt x="5400" y="9450"/>
                  <a:pt x="5400" y="9572"/>
                  <a:pt x="5522" y="9695"/>
                </a:cubicBezTo>
                <a:cubicBezTo>
                  <a:pt x="10431" y="14604"/>
                  <a:pt x="10431" y="14604"/>
                  <a:pt x="10431" y="14604"/>
                </a:cubicBezTo>
                <a:cubicBezTo>
                  <a:pt x="10554" y="14727"/>
                  <a:pt x="10677" y="14727"/>
                  <a:pt x="10800" y="14727"/>
                </a:cubicBezTo>
                <a:cubicBezTo>
                  <a:pt x="10922" y="14727"/>
                  <a:pt x="11045" y="14727"/>
                  <a:pt x="11168" y="14604"/>
                </a:cubicBezTo>
                <a:cubicBezTo>
                  <a:pt x="11168" y="14604"/>
                  <a:pt x="11168" y="14604"/>
                  <a:pt x="11168" y="14604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600" y="3681"/>
                  <a:pt x="21600" y="3559"/>
                  <a:pt x="21600" y="3436"/>
                </a:cubicBezTo>
                <a:cubicBezTo>
                  <a:pt x="21600" y="3190"/>
                  <a:pt x="21354" y="2945"/>
                  <a:pt x="21109" y="2945"/>
                </a:cubicBezTo>
                <a:cubicBezTo>
                  <a:pt x="20986" y="2945"/>
                  <a:pt x="20863" y="2945"/>
                  <a:pt x="20740" y="3068"/>
                </a:cubicBezTo>
                <a:cubicBezTo>
                  <a:pt x="20740" y="3068"/>
                  <a:pt x="20740" y="3068"/>
                  <a:pt x="20740" y="306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8777" y="5154"/>
                  <a:pt x="18777" y="5154"/>
                  <a:pt x="18777" y="5154"/>
                </a:cubicBezTo>
                <a:cubicBezTo>
                  <a:pt x="18777" y="5154"/>
                  <a:pt x="18777" y="5154"/>
                  <a:pt x="18777" y="5154"/>
                </a:cubicBezTo>
                <a:lnTo>
                  <a:pt x="10800" y="13500"/>
                </a:lnTo>
                <a:close/>
                <a:moveTo>
                  <a:pt x="20740" y="6627"/>
                </a:moveTo>
                <a:cubicBezTo>
                  <a:pt x="20495" y="6504"/>
                  <a:pt x="20250" y="6504"/>
                  <a:pt x="20004" y="6627"/>
                </a:cubicBezTo>
                <a:cubicBezTo>
                  <a:pt x="19881" y="6750"/>
                  <a:pt x="19881" y="6995"/>
                  <a:pt x="19881" y="7118"/>
                </a:cubicBezTo>
                <a:cubicBezTo>
                  <a:pt x="19881" y="7118"/>
                  <a:pt x="19881" y="7118"/>
                  <a:pt x="19881" y="7118"/>
                </a:cubicBezTo>
                <a:cubicBezTo>
                  <a:pt x="20372" y="8345"/>
                  <a:pt x="20618" y="9572"/>
                  <a:pt x="20618" y="10800"/>
                </a:cubicBezTo>
                <a:cubicBezTo>
                  <a:pt x="20618" y="16200"/>
                  <a:pt x="16200" y="20618"/>
                  <a:pt x="10800" y="20618"/>
                </a:cubicBezTo>
                <a:cubicBezTo>
                  <a:pt x="5400" y="20618"/>
                  <a:pt x="981" y="16200"/>
                  <a:pt x="981" y="10800"/>
                </a:cubicBezTo>
                <a:cubicBezTo>
                  <a:pt x="981" y="5400"/>
                  <a:pt x="5400" y="981"/>
                  <a:pt x="10800" y="981"/>
                </a:cubicBezTo>
                <a:cubicBezTo>
                  <a:pt x="13622" y="981"/>
                  <a:pt x="16077" y="2086"/>
                  <a:pt x="17918" y="4050"/>
                </a:cubicBezTo>
                <a:cubicBezTo>
                  <a:pt x="17918" y="3927"/>
                  <a:pt x="17918" y="3927"/>
                  <a:pt x="17918" y="3927"/>
                </a:cubicBezTo>
                <a:cubicBezTo>
                  <a:pt x="18040" y="4172"/>
                  <a:pt x="18409" y="4172"/>
                  <a:pt x="18531" y="3927"/>
                </a:cubicBezTo>
                <a:cubicBezTo>
                  <a:pt x="18777" y="3804"/>
                  <a:pt x="18777" y="3436"/>
                  <a:pt x="18531" y="3313"/>
                </a:cubicBezTo>
                <a:cubicBezTo>
                  <a:pt x="18531" y="3313"/>
                  <a:pt x="18531" y="3190"/>
                  <a:pt x="18531" y="3190"/>
                </a:cubicBezTo>
                <a:cubicBezTo>
                  <a:pt x="16568" y="1227"/>
                  <a:pt x="13868" y="0"/>
                  <a:pt x="10800" y="0"/>
                </a:cubicBezTo>
                <a:cubicBezTo>
                  <a:pt x="4786" y="0"/>
                  <a:pt x="0" y="4786"/>
                  <a:pt x="0" y="10800"/>
                </a:cubicBezTo>
                <a:cubicBezTo>
                  <a:pt x="0" y="16813"/>
                  <a:pt x="4786" y="21600"/>
                  <a:pt x="10800" y="21600"/>
                </a:cubicBezTo>
                <a:cubicBezTo>
                  <a:pt x="16813" y="21600"/>
                  <a:pt x="21600" y="16813"/>
                  <a:pt x="21600" y="10800"/>
                </a:cubicBezTo>
                <a:cubicBezTo>
                  <a:pt x="21600" y="9450"/>
                  <a:pt x="21354" y="8100"/>
                  <a:pt x="20863" y="6872"/>
                </a:cubicBezTo>
                <a:cubicBezTo>
                  <a:pt x="20863" y="6750"/>
                  <a:pt x="20740" y="6750"/>
                  <a:pt x="20740" y="66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rgbClr val="2D2D2D"/>
                </a:solidFill>
                <a:uFill>
                  <a:solidFill>
                    <a:srgbClr val="2D2D2D"/>
                  </a:solidFill>
                </a:uFill>
                <a:latin typeface="Myriad Pro Black"/>
                <a:ea typeface="Myriad Pro Black"/>
                <a:cs typeface="Myriad Pro Black"/>
                <a:sym typeface="Myriad Pro Black"/>
              </a:defRPr>
            </a:pPr>
            <a:endParaRPr kumimoji="0" sz="1200" b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>
                <a:solidFill>
                  <a:srgbClr val="2D2D2D"/>
                </a:solidFill>
              </a:uFill>
              <a:latin typeface="Myriad Pro" panose="020B0503030403020204" pitchFamily="34" charset="0"/>
              <a:sym typeface="Myriad Pro Black"/>
            </a:endParaRPr>
          </a:p>
        </p:txBody>
      </p:sp>
      <p:sp>
        <p:nvSpPr>
          <p:cNvPr id="14" name="Pravouholník 18">
            <a:extLst>
              <a:ext uri="{FF2B5EF4-FFF2-40B4-BE49-F238E27FC236}">
                <a16:creationId xmlns:a16="http://schemas.microsoft.com/office/drawing/2014/main" id="{D22C1A05-CB1D-447C-AD19-26088EDA9145}"/>
              </a:ext>
            </a:extLst>
          </p:cNvPr>
          <p:cNvSpPr/>
          <p:nvPr/>
        </p:nvSpPr>
        <p:spPr>
          <a:xfrm>
            <a:off x="7705294" y="5165789"/>
            <a:ext cx="35557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3200" b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+mn-ea"/>
                <a:cs typeface="+mn-cs"/>
                <a:sym typeface="Myriad Pro black"/>
              </a:rPr>
              <a:t>Dojednávanie poistenia</a:t>
            </a:r>
            <a:endParaRPr kumimoji="0" lang="en-GB" sz="32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 Light" panose="020B0403030403020204" pitchFamily="34" charset="0"/>
              <a:ea typeface="+mn-ea"/>
              <a:cs typeface="+mn-cs"/>
            </a:endParaRPr>
          </a:p>
        </p:txBody>
      </p:sp>
      <p:sp>
        <p:nvSpPr>
          <p:cNvPr id="15" name="Tvar">
            <a:extLst>
              <a:ext uri="{FF2B5EF4-FFF2-40B4-BE49-F238E27FC236}">
                <a16:creationId xmlns:a16="http://schemas.microsoft.com/office/drawing/2014/main" id="{F11432B3-EED5-449E-B649-F55447E6AD09}"/>
              </a:ext>
            </a:extLst>
          </p:cNvPr>
          <p:cNvSpPr/>
          <p:nvPr/>
        </p:nvSpPr>
        <p:spPr>
          <a:xfrm>
            <a:off x="6773309" y="5130407"/>
            <a:ext cx="612706" cy="6127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500"/>
                </a:moveTo>
                <a:cubicBezTo>
                  <a:pt x="6259" y="8959"/>
                  <a:pt x="6259" y="8959"/>
                  <a:pt x="6259" y="8959"/>
                </a:cubicBezTo>
                <a:cubicBezTo>
                  <a:pt x="6136" y="8836"/>
                  <a:pt x="6013" y="8836"/>
                  <a:pt x="5890" y="8836"/>
                </a:cubicBezTo>
                <a:cubicBezTo>
                  <a:pt x="5645" y="8836"/>
                  <a:pt x="5400" y="9081"/>
                  <a:pt x="5400" y="9327"/>
                </a:cubicBezTo>
                <a:cubicBezTo>
                  <a:pt x="5400" y="9450"/>
                  <a:pt x="5400" y="9572"/>
                  <a:pt x="5522" y="9695"/>
                </a:cubicBezTo>
                <a:cubicBezTo>
                  <a:pt x="10431" y="14604"/>
                  <a:pt x="10431" y="14604"/>
                  <a:pt x="10431" y="14604"/>
                </a:cubicBezTo>
                <a:cubicBezTo>
                  <a:pt x="10554" y="14727"/>
                  <a:pt x="10677" y="14727"/>
                  <a:pt x="10800" y="14727"/>
                </a:cubicBezTo>
                <a:cubicBezTo>
                  <a:pt x="10922" y="14727"/>
                  <a:pt x="11045" y="14727"/>
                  <a:pt x="11168" y="14604"/>
                </a:cubicBezTo>
                <a:cubicBezTo>
                  <a:pt x="11168" y="14604"/>
                  <a:pt x="11168" y="14604"/>
                  <a:pt x="11168" y="14604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19390" y="6013"/>
                  <a:pt x="19390" y="6013"/>
                  <a:pt x="19390" y="6013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0004" y="5277"/>
                  <a:pt x="20004" y="5277"/>
                  <a:pt x="20004" y="5277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477" y="3804"/>
                  <a:pt x="21477" y="3804"/>
                  <a:pt x="21477" y="3804"/>
                </a:cubicBezTo>
                <a:cubicBezTo>
                  <a:pt x="21600" y="3681"/>
                  <a:pt x="21600" y="3559"/>
                  <a:pt x="21600" y="3436"/>
                </a:cubicBezTo>
                <a:cubicBezTo>
                  <a:pt x="21600" y="3190"/>
                  <a:pt x="21354" y="2945"/>
                  <a:pt x="21109" y="2945"/>
                </a:cubicBezTo>
                <a:cubicBezTo>
                  <a:pt x="20986" y="2945"/>
                  <a:pt x="20863" y="2945"/>
                  <a:pt x="20740" y="3068"/>
                </a:cubicBezTo>
                <a:cubicBezTo>
                  <a:pt x="20740" y="3068"/>
                  <a:pt x="20740" y="3068"/>
                  <a:pt x="20740" y="306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9513" y="4418"/>
                  <a:pt x="19513" y="4418"/>
                  <a:pt x="19513" y="4418"/>
                </a:cubicBezTo>
                <a:cubicBezTo>
                  <a:pt x="18777" y="5154"/>
                  <a:pt x="18777" y="5154"/>
                  <a:pt x="18777" y="5154"/>
                </a:cubicBezTo>
                <a:cubicBezTo>
                  <a:pt x="18777" y="5154"/>
                  <a:pt x="18777" y="5154"/>
                  <a:pt x="18777" y="5154"/>
                </a:cubicBezTo>
                <a:lnTo>
                  <a:pt x="10800" y="13500"/>
                </a:lnTo>
                <a:close/>
                <a:moveTo>
                  <a:pt x="20740" y="6627"/>
                </a:moveTo>
                <a:cubicBezTo>
                  <a:pt x="20495" y="6504"/>
                  <a:pt x="20250" y="6504"/>
                  <a:pt x="20004" y="6627"/>
                </a:cubicBezTo>
                <a:cubicBezTo>
                  <a:pt x="19881" y="6750"/>
                  <a:pt x="19881" y="6995"/>
                  <a:pt x="19881" y="7118"/>
                </a:cubicBezTo>
                <a:cubicBezTo>
                  <a:pt x="19881" y="7118"/>
                  <a:pt x="19881" y="7118"/>
                  <a:pt x="19881" y="7118"/>
                </a:cubicBezTo>
                <a:cubicBezTo>
                  <a:pt x="20372" y="8345"/>
                  <a:pt x="20618" y="9572"/>
                  <a:pt x="20618" y="10800"/>
                </a:cubicBezTo>
                <a:cubicBezTo>
                  <a:pt x="20618" y="16200"/>
                  <a:pt x="16200" y="20618"/>
                  <a:pt x="10800" y="20618"/>
                </a:cubicBezTo>
                <a:cubicBezTo>
                  <a:pt x="5400" y="20618"/>
                  <a:pt x="981" y="16200"/>
                  <a:pt x="981" y="10800"/>
                </a:cubicBezTo>
                <a:cubicBezTo>
                  <a:pt x="981" y="5400"/>
                  <a:pt x="5400" y="981"/>
                  <a:pt x="10800" y="981"/>
                </a:cubicBezTo>
                <a:cubicBezTo>
                  <a:pt x="13622" y="981"/>
                  <a:pt x="16077" y="2086"/>
                  <a:pt x="17918" y="4050"/>
                </a:cubicBezTo>
                <a:cubicBezTo>
                  <a:pt x="17918" y="3927"/>
                  <a:pt x="17918" y="3927"/>
                  <a:pt x="17918" y="3927"/>
                </a:cubicBezTo>
                <a:cubicBezTo>
                  <a:pt x="18040" y="4172"/>
                  <a:pt x="18409" y="4172"/>
                  <a:pt x="18531" y="3927"/>
                </a:cubicBezTo>
                <a:cubicBezTo>
                  <a:pt x="18777" y="3804"/>
                  <a:pt x="18777" y="3436"/>
                  <a:pt x="18531" y="3313"/>
                </a:cubicBezTo>
                <a:cubicBezTo>
                  <a:pt x="18531" y="3313"/>
                  <a:pt x="18531" y="3190"/>
                  <a:pt x="18531" y="3190"/>
                </a:cubicBezTo>
                <a:cubicBezTo>
                  <a:pt x="16568" y="1227"/>
                  <a:pt x="13868" y="0"/>
                  <a:pt x="10800" y="0"/>
                </a:cubicBezTo>
                <a:cubicBezTo>
                  <a:pt x="4786" y="0"/>
                  <a:pt x="0" y="4786"/>
                  <a:pt x="0" y="10800"/>
                </a:cubicBezTo>
                <a:cubicBezTo>
                  <a:pt x="0" y="16813"/>
                  <a:pt x="4786" y="21600"/>
                  <a:pt x="10800" y="21600"/>
                </a:cubicBezTo>
                <a:cubicBezTo>
                  <a:pt x="16813" y="21600"/>
                  <a:pt x="21600" y="16813"/>
                  <a:pt x="21600" y="10800"/>
                </a:cubicBezTo>
                <a:cubicBezTo>
                  <a:pt x="21600" y="9450"/>
                  <a:pt x="21354" y="8100"/>
                  <a:pt x="20863" y="6872"/>
                </a:cubicBezTo>
                <a:cubicBezTo>
                  <a:pt x="20863" y="6750"/>
                  <a:pt x="20740" y="6750"/>
                  <a:pt x="20740" y="66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rgbClr val="2D2D2D"/>
                </a:solidFill>
                <a:uFill>
                  <a:solidFill>
                    <a:srgbClr val="2D2D2D"/>
                  </a:solidFill>
                </a:uFill>
                <a:latin typeface="Myriad Pro Black"/>
                <a:ea typeface="Myriad Pro Black"/>
                <a:cs typeface="Myriad Pro Black"/>
                <a:sym typeface="Myriad Pro Black"/>
              </a:defRPr>
            </a:pPr>
            <a:endParaRPr kumimoji="0" sz="1200" b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>
                <a:solidFill>
                  <a:srgbClr val="2D2D2D"/>
                </a:solidFill>
              </a:uFill>
              <a:latin typeface="Myriad Pro" panose="020B0503030403020204" pitchFamily="34" charset="0"/>
              <a:sym typeface="Myriad Pro Black"/>
            </a:endParaRPr>
          </a:p>
        </p:txBody>
      </p:sp>
      <p:sp>
        <p:nvSpPr>
          <p:cNvPr id="20" name="Pravouholník 18">
            <a:extLst>
              <a:ext uri="{FF2B5EF4-FFF2-40B4-BE49-F238E27FC236}">
                <a16:creationId xmlns:a16="http://schemas.microsoft.com/office/drawing/2014/main" id="{A0D14F12-0D35-4007-906D-89367367AC6D}"/>
              </a:ext>
            </a:extLst>
          </p:cNvPr>
          <p:cNvSpPr/>
          <p:nvPr/>
        </p:nvSpPr>
        <p:spPr>
          <a:xfrm>
            <a:off x="7705295" y="3199223"/>
            <a:ext cx="26340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3200" b="1" kern="0" dirty="0">
                <a:solidFill>
                  <a:prstClr val="white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Ďalšie parametre</a:t>
            </a:r>
            <a:endParaRPr kumimoji="0" lang="en-GB" sz="32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 Light" panose="020B04030304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226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5528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samohybné stroje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kryjeme</a:t>
            </a: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na samohybnom pracovnom stroji a </a:t>
            </a: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samohybným pracovným strojom</a:t>
            </a:r>
            <a:endParaRPr lang="sk-SK" sz="1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nekryjeme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dirty="0">
                <a:solidFill>
                  <a:srgbClr val="424249"/>
                </a:solidFill>
                <a:latin typeface="Myriad Pro Light" panose="020B0403030403020204"/>
              </a:rPr>
              <a:t>PZP a KASCO, za predpokladu, že je uzatvorené. Kryjeme však spoluúčasť.</a:t>
            </a: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ak nemá uzatvorené PZP a KASCO, tak kryjeme</a:t>
            </a:r>
          </a:p>
          <a:p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2407349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7003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prepravované veci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endParaRPr lang="sk-SK" sz="3600" b="1" noProof="1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kryjeme</a:t>
            </a: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na prepravovaných veciach počas prepravy, nakládky, prekládky alebo vykládky</a:t>
            </a:r>
            <a:endParaRPr lang="sk-SK" sz="1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endParaRPr lang="sk-SK" sz="3600" b="1" noProof="1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nekryjeme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dirty="0">
                <a:solidFill>
                  <a:srgbClr val="424249"/>
                </a:solidFill>
                <a:latin typeface="Myriad Pro Light" panose="020B0403030403020204"/>
              </a:rPr>
              <a:t>zodpovednosť za škodu za stratu vecí počas prepravy, vrátane krádeže</a:t>
            </a: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1756235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72555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vadný</a:t>
            </a: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 výrobok a </a:t>
            </a:r>
            <a:r>
              <a:rPr kumimoji="0" lang="sk-SK" sz="4800" b="1" i="0" u="none" strike="noStrike" kern="0" cap="all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vadná</a:t>
            </a: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 práca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kryjeme</a:t>
            </a:r>
          </a:p>
          <a:p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vyrobením vadného výrobku vrátane následných majetkových škôd vyplývajúcich z vadne vyrobeného výrobku a</a:t>
            </a:r>
          </a:p>
          <a:p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chybne vykonanou prácou, vrátane následných majetkových škôd vzniknutých v dôsledku chybne vykonanej práce 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nekryjeme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škody vo výlukách, napr.:</a:t>
            </a:r>
          </a:p>
          <a:p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  <a:p>
            <a:pPr marL="457200" indent="-457200">
              <a:buFontTx/>
              <a:buChar char="-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nedodržanie návodu, </a:t>
            </a:r>
          </a:p>
          <a:p>
            <a:pPr marL="457200" indent="-457200">
              <a:buFontTx/>
              <a:buChar char="-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škodu spôsobenú úmyselne</a:t>
            </a:r>
          </a:p>
          <a:p>
            <a:pPr marL="457200" indent="-4572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škodu spôsobenú vedomou nedbanlivosťou</a:t>
            </a:r>
          </a:p>
          <a:p>
            <a:pPr marL="457200" indent="-4572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škodu spôsobenú pod vplyvom psychotropnej látky a pod.</a:t>
            </a:r>
          </a:p>
          <a:p>
            <a:pPr marL="342900" indent="-342900">
              <a:buFontTx/>
              <a:buChar char="-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3904294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55419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pokuty, penále, </a:t>
            </a:r>
            <a:r>
              <a:rPr kumimoji="0" lang="sk-SK" sz="4800" b="1" i="0" u="none" strike="noStrike" kern="0" cap="all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sancie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kryjeme</a:t>
            </a: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zamestnávateľovi tým, že zamestnávateľovi bolo, zavinením zamestnanca, uložené zaplatenie akýchkoľvek pokút, penále, sankcií či iných platieb, ktoré majú represívny alebo sankčný charakter a boli uložené správnym orgánom</a:t>
            </a:r>
            <a:endParaRPr lang="sk-SK" sz="1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nekryjeme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pokuty, penále, sancie, či iné platby, ktoré majú represívny alebo sankčný charakter a ktorých zaplatenie bolo uložené zamestnávateľovi poisteného orgánmi činnými v trestnom konaní</a:t>
            </a: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1536832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51299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Čisté finančné škody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53091" y="1201475"/>
            <a:ext cx="522364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endParaRPr lang="sk-SK" sz="3600" b="1" noProof="1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kryjeme</a:t>
            </a: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zodpovednosť zamestnanca za škodu spôsobenú vznikom čistej finančnej škody zamestnávateľa</a:t>
            </a:r>
            <a:endParaRPr lang="sk-SK" sz="1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endParaRPr lang="sk-SK" sz="3600" b="1" noProof="1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čo nekryjeme</a:t>
            </a:r>
            <a:endParaRPr lang="sk-SK" sz="2400" b="1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škody spôsobenej uložením pokuty, akýchkoľvek iných sankcií a platieb, ktoré majú sankčný charakter</a:t>
            </a: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2976253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1589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880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Ďalšie parametre</a:t>
            </a:r>
            <a:endParaRPr kumimoji="0" lang="en-GB" sz="8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Myriad Pro Cond" panose="020B0506030403020204" pitchFamily="34" charset="0"/>
              <a:sym typeface="Myriad Pro black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FFF0FD-2B4A-9145-9D2A-9573E4F33C4C}"/>
              </a:ext>
            </a:extLst>
          </p:cNvPr>
          <p:cNvSpPr txBox="1">
            <a:spLocks/>
          </p:cNvSpPr>
          <p:nvPr/>
        </p:nvSpPr>
        <p:spPr>
          <a:xfrm>
            <a:off x="891280" y="3469021"/>
            <a:ext cx="3048714" cy="343345"/>
          </a:xfrm>
          <a:prstGeom prst="rect">
            <a:avLst/>
          </a:prstGeom>
        </p:spPr>
        <p:txBody>
          <a:bodyPr/>
          <a:lstStyle>
            <a:lvl1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venir Medium"/>
                <a:ea typeface="Brandon Grotesque Medium" charset="0"/>
                <a:cs typeface="Brandon Grotesque Medium" charset="0"/>
              </a:defRPr>
            </a:lvl1pPr>
            <a:lvl2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venir Black"/>
                <a:ea typeface="Brandon Grotesque Regular" charset="0"/>
                <a:cs typeface="Brandon Grotesque Regular" charset="0"/>
              </a:defRPr>
            </a:lvl2pPr>
            <a:lvl3pPr marL="204422" indent="-193757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Tx/>
              <a:buBlip>
                <a:blip r:embed="rId2"/>
              </a:buBlip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3pPr>
            <a:lvl4pPr marL="408844" indent="-204422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.AppleSystemUIFont" charset="-120"/>
              <a:buChar char="–"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4pPr>
            <a:lvl5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5pPr>
            <a:lvl6pPr marL="2111766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95724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9681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3639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yriad Pro Light" panose="020B0403030403020204" pitchFamily="34" charset="0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051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67006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ĎALŠIE PARAMETRE POISTENIA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1E0D909-2D31-4757-8C5F-7CE62AEA7094}"/>
              </a:ext>
            </a:extLst>
          </p:cNvPr>
          <p:cNvSpPr/>
          <p:nvPr/>
        </p:nvSpPr>
        <p:spPr>
          <a:xfrm>
            <a:off x="553093" y="1205259"/>
            <a:ext cx="506598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Poistná suma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sk-SK" sz="2800" b="1" dirty="0">
                <a:solidFill>
                  <a:srgbClr val="424249"/>
                </a:solidFill>
                <a:latin typeface="Myriad Pro Light" panose="020B0403030403020204"/>
              </a:rPr>
              <a:t>Voliteľná, ale odporúčaná:</a:t>
            </a:r>
          </a:p>
          <a:p>
            <a:pPr lvl="0"/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 </a:t>
            </a:r>
          </a:p>
          <a:p>
            <a:pPr marL="268288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štvornásobok priemerného mesačného zárobku</a:t>
            </a:r>
          </a:p>
          <a:p>
            <a:pPr marL="268288" lvl="0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tretina odmeny dohodnutej za vykonanie práce</a:t>
            </a:r>
          </a:p>
          <a:p>
            <a:pPr marL="268288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štvornásobok funkčného platu alebo priemerného mesačného zárobku</a:t>
            </a:r>
          </a:p>
          <a:p>
            <a:pPr marL="268288" lvl="0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štvornásobok funkčného platu </a:t>
            </a:r>
          </a:p>
          <a:p>
            <a:pPr marL="268288" lvl="0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trojnásobok funkčného platu policajta</a:t>
            </a:r>
          </a:p>
        </p:txBody>
      </p:sp>
      <p:cxnSp>
        <p:nvCxnSpPr>
          <p:cNvPr id="13" name="Priama spojnica 7">
            <a:extLst>
              <a:ext uri="{FF2B5EF4-FFF2-40B4-BE49-F238E27FC236}">
                <a16:creationId xmlns:a16="http://schemas.microsoft.com/office/drawing/2014/main" id="{E29A622F-BF88-4056-937F-3D41B6ABA280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">
            <a:extLst>
              <a:ext uri="{FF2B5EF4-FFF2-40B4-BE49-F238E27FC236}">
                <a16:creationId xmlns:a16="http://schemas.microsoft.com/office/drawing/2014/main" id="{804AC423-17D6-42E0-8F47-81C2B5959DCE}"/>
              </a:ext>
            </a:extLst>
          </p:cNvPr>
          <p:cNvSpPr/>
          <p:nvPr/>
        </p:nvSpPr>
        <p:spPr>
          <a:xfrm>
            <a:off x="6308742" y="1201475"/>
            <a:ext cx="5065985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Územná platnosť</a:t>
            </a:r>
          </a:p>
          <a:p>
            <a:pPr lvl="0"/>
            <a:endParaRPr lang="sk-SK" sz="1400" b="1" dirty="0">
              <a:solidFill>
                <a:srgbClr val="E31919"/>
              </a:solidFill>
              <a:latin typeface="Myriad Pro Light" panose="020B0403030403020204"/>
            </a:endParaRPr>
          </a:p>
          <a:p>
            <a:pPr lvl="0"/>
            <a:r>
              <a:rPr lang="sk-SK" sz="2800" b="1" dirty="0">
                <a:solidFill>
                  <a:srgbClr val="424249"/>
                </a:solidFill>
                <a:latin typeface="Myriad Pro Light" panose="020B0403030403020204"/>
              </a:rPr>
              <a:t>základná: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štáty Európskej únie, EZVO, UK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  <a:p>
            <a:pPr lvl="0"/>
            <a:r>
              <a:rPr lang="sk-SK" sz="2800" b="1" dirty="0">
                <a:solidFill>
                  <a:srgbClr val="424249"/>
                </a:solidFill>
                <a:latin typeface="Myriad Pro Light" panose="020B0403030403020204"/>
              </a:rPr>
              <a:t>voliteľná: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celý svet</a:t>
            </a:r>
          </a:p>
        </p:txBody>
      </p:sp>
    </p:spTree>
    <p:extLst>
      <p:ext uri="{BB962C8B-B14F-4D97-AF65-F5344CB8AC3E}">
        <p14:creationId xmlns:p14="http://schemas.microsoft.com/office/powerpoint/2010/main" val="4079526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30059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SPOLUÚČASŤ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DB33-C364-45CB-86B6-2E37A1CD8B35}"/>
              </a:ext>
            </a:extLst>
          </p:cNvPr>
          <p:cNvSpPr/>
          <p:nvPr/>
        </p:nvSpPr>
        <p:spPr>
          <a:xfrm>
            <a:off x="553093" y="1201475"/>
            <a:ext cx="5223641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Spoluúčasť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Základná</a:t>
            </a: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:</a:t>
            </a: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 </a:t>
            </a: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10% min. 30,00 €</a:t>
            </a:r>
          </a:p>
          <a:p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Voliteľná</a:t>
            </a: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za prirážku: 5% min. 15,00 €, </a:t>
            </a:r>
          </a:p>
          <a:p>
            <a:pPr marL="342900" indent="-342900">
              <a:buFontTx/>
              <a:buChar char="-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za zľavu: 10% min. 150,00 €</a:t>
            </a:r>
          </a:p>
          <a:p>
            <a:pPr marL="342900" indent="-342900">
              <a:buFontTx/>
              <a:buChar char="-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554C9189-2B22-4D35-9C0A-94162901F636}"/>
              </a:ext>
            </a:extLst>
          </p:cNvPr>
          <p:cNvSpPr txBox="1"/>
          <p:nvPr/>
        </p:nvSpPr>
        <p:spPr>
          <a:xfrm>
            <a:off x="5956069" y="2017082"/>
            <a:ext cx="546561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Špeciálna</a:t>
            </a: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:</a:t>
            </a:r>
            <a:r>
              <a:rPr lang="sk-SK" sz="2400" b="1" noProof="1">
                <a:solidFill>
                  <a:srgbClr val="424249"/>
                </a:solidFill>
                <a:latin typeface="Myriad Pro Light" panose="020B0403030403020204"/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FF0000"/>
                </a:solidFill>
                <a:latin typeface="Myriad Pro Light" panose="020B0403030403020204"/>
              </a:rPr>
              <a:t>povinná pre vodičov VZV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FF0000"/>
                </a:solidFill>
                <a:latin typeface="Myriad Pro Light" panose="020B0403030403020204"/>
              </a:rPr>
              <a:t>len na škody súvisiace s VZV</a:t>
            </a:r>
          </a:p>
          <a:p>
            <a:pPr lvl="1"/>
            <a:endParaRPr lang="sk-SK" sz="2400" i="1" u="sng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sz="2400" b="1" noProof="1">
                <a:solidFill>
                  <a:srgbClr val="FF0000"/>
                </a:solidFill>
                <a:latin typeface="Myriad Pro Light" panose="020B0403030403020204"/>
              </a:rPr>
              <a:t>20% min. 250,00 €</a:t>
            </a:r>
          </a:p>
          <a:p>
            <a:pPr lvl="1"/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Odpočítava sa pri každej škode</a:t>
            </a:r>
          </a:p>
        </p:txBody>
      </p:sp>
    </p:spTree>
    <p:extLst>
      <p:ext uri="{BB962C8B-B14F-4D97-AF65-F5344CB8AC3E}">
        <p14:creationId xmlns:p14="http://schemas.microsoft.com/office/powerpoint/2010/main" val="3664398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9194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8800" b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+mn-ea"/>
                <a:cs typeface="+mn-cs"/>
                <a:sym typeface="Myriad Pro black"/>
              </a:rPr>
              <a:t>Dojednávanie poistenia</a:t>
            </a:r>
            <a:endParaRPr kumimoji="0" lang="en-GB" sz="8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 Light" panose="020B0403030403020204" pitchFamily="34" charset="0"/>
              <a:ea typeface="+mn-ea"/>
              <a:cs typeface="+mn-cs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768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58073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DOJEDNÁVANIE POISTENIA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cxnSp>
        <p:nvCxnSpPr>
          <p:cNvPr id="13" name="Priama spojnica 7">
            <a:extLst>
              <a:ext uri="{FF2B5EF4-FFF2-40B4-BE49-F238E27FC236}">
                <a16:creationId xmlns:a16="http://schemas.microsoft.com/office/drawing/2014/main" id="{E29A622F-BF88-4056-937F-3D41B6ABA280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>
            <a:extLst>
              <a:ext uri="{FF2B5EF4-FFF2-40B4-BE49-F238E27FC236}">
                <a16:creationId xmlns:a16="http://schemas.microsoft.com/office/drawing/2014/main" id="{512DE9C6-9855-41DD-B649-9F50DEC0E799}"/>
              </a:ext>
            </a:extLst>
          </p:cNvPr>
          <p:cNvSpPr/>
          <p:nvPr/>
        </p:nvSpPr>
        <p:spPr>
          <a:xfrm>
            <a:off x="553092" y="1201475"/>
            <a:ext cx="5339707" cy="414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Vypracovanie ponuky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b="1" dirty="0" err="1">
                <a:solidFill>
                  <a:srgbClr val="424249"/>
                </a:solidFill>
                <a:latin typeface="Myriad Pro Light" panose="020B0403030403020204"/>
              </a:rPr>
              <a:t>Dojednávateľ</a:t>
            </a:r>
            <a:r>
              <a:rPr lang="sk-SK" sz="2400" b="1" dirty="0">
                <a:solidFill>
                  <a:srgbClr val="424249"/>
                </a:solidFill>
                <a:latin typeface="Myriad Pro Light" panose="020B0403030403020204"/>
              </a:rPr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Požiada klienta o vyplnenie dotazníka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Odošle požiadavku na vypracovanie ponuky na OUP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Overí identitu klienta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Zabezpečí podpis klienta na PZ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  <a:p>
            <a:pPr algn="just">
              <a:lnSpc>
                <a:spcPct val="114000"/>
              </a:lnSpc>
            </a:pPr>
            <a:endParaRPr lang="sk-SK" sz="2400" b="1" noProof="1">
              <a:solidFill>
                <a:srgbClr val="E31919"/>
              </a:solidFill>
              <a:latin typeface="Myriad Pro Light" panose="020B0403030403020204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D9A65819-556E-48C6-ADCD-2088957907E8}"/>
              </a:ext>
            </a:extLst>
          </p:cNvPr>
          <p:cNvSpPr/>
          <p:nvPr/>
        </p:nvSpPr>
        <p:spPr>
          <a:xfrm>
            <a:off x="6299203" y="1201475"/>
            <a:ext cx="5244661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sk-SK" sz="2400" b="1" dirty="0">
              <a:solidFill>
                <a:srgbClr val="424249"/>
              </a:solidFill>
              <a:latin typeface="Myriad Pro Light" panose="020B0403030403020204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k-SK" sz="2400" b="1" dirty="0">
              <a:solidFill>
                <a:srgbClr val="424249"/>
              </a:solidFill>
              <a:latin typeface="Myriad Pro Light" panose="020B0403030403020204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b="1" dirty="0">
                <a:solidFill>
                  <a:srgbClr val="424249"/>
                </a:solidFill>
                <a:latin typeface="Myriad Pro Light" panose="020B0403030403020204"/>
              </a:rPr>
              <a:t>OUP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Vyplní Prílohu č. 1_Zoznam zamestnancov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Vyplní PZ a odošle </a:t>
            </a:r>
            <a:r>
              <a:rPr lang="sk-SK" sz="2400" dirty="0" err="1">
                <a:solidFill>
                  <a:srgbClr val="424249"/>
                </a:solidFill>
                <a:latin typeface="Myriad Pro Light" panose="020B0403030403020204"/>
              </a:rPr>
              <a:t>dojednávateľovi</a:t>
            </a:r>
            <a:endParaRPr lang="sk-SK" sz="2400" dirty="0">
              <a:solidFill>
                <a:srgbClr val="424249"/>
              </a:solidFill>
              <a:latin typeface="Myriad Pro Light" panose="020B0403030403020204"/>
            </a:endParaRPr>
          </a:p>
          <a:p>
            <a:pPr lvl="0">
              <a:spcAft>
                <a:spcPts val="600"/>
              </a:spcAft>
            </a:pPr>
            <a:endParaRPr lang="sk-SK" sz="1400" dirty="0">
              <a:solidFill>
                <a:srgbClr val="424249"/>
              </a:solidFill>
              <a:latin typeface="Myriad Pro Light" panose="020B0403030403020204"/>
            </a:endParaRPr>
          </a:p>
          <a:p>
            <a:pPr>
              <a:spcAft>
                <a:spcPts val="1200"/>
              </a:spcAft>
            </a:pPr>
            <a:endParaRPr lang="sk-SK" sz="36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Zľavy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PZ na súbor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vyššia spoluúčasť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obchodnícka zľava</a:t>
            </a:r>
          </a:p>
        </p:txBody>
      </p:sp>
    </p:spTree>
    <p:extLst>
      <p:ext uri="{BB962C8B-B14F-4D97-AF65-F5344CB8AC3E}">
        <p14:creationId xmlns:p14="http://schemas.microsoft.com/office/powerpoint/2010/main" val="64636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C6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9194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8800" b="1" kern="0" dirty="0">
                <a:solidFill>
                  <a:prstClr val="white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Zmeny 2021</a:t>
            </a:r>
            <a:endParaRPr kumimoji="0" lang="en-GB" sz="8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 Light" panose="020B0403030403020204" pitchFamily="34" charset="0"/>
              <a:ea typeface="+mn-ea"/>
              <a:cs typeface="+mn-cs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378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50341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ZMLUVNÉ DOKUMENTY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cxnSp>
        <p:nvCxnSpPr>
          <p:cNvPr id="13" name="Priama spojnica 7">
            <a:extLst>
              <a:ext uri="{FF2B5EF4-FFF2-40B4-BE49-F238E27FC236}">
                <a16:creationId xmlns:a16="http://schemas.microsoft.com/office/drawing/2014/main" id="{E29A622F-BF88-4056-937F-3D41B6ABA280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>
            <a:extLst>
              <a:ext uri="{FF2B5EF4-FFF2-40B4-BE49-F238E27FC236}">
                <a16:creationId xmlns:a16="http://schemas.microsoft.com/office/drawing/2014/main" id="{512DE9C6-9855-41DD-B649-9F50DEC0E799}"/>
              </a:ext>
            </a:extLst>
          </p:cNvPr>
          <p:cNvSpPr/>
          <p:nvPr/>
        </p:nvSpPr>
        <p:spPr>
          <a:xfrm>
            <a:off x="553092" y="1201475"/>
            <a:ext cx="5339707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K verzií poistníka: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VPPZ/1018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ODZ-ZZ/1121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IPID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OOU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Príloha č. 1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Iné dokumenty-stanovené OUP</a:t>
            </a:r>
            <a:endParaRPr lang="sk-SK" sz="2400" noProof="1">
              <a:solidFill>
                <a:srgbClr val="E31919"/>
              </a:solidFill>
              <a:latin typeface="Myriad Pro Light" panose="020B0403030403020204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D9A65819-556E-48C6-ADCD-2088957907E8}"/>
              </a:ext>
            </a:extLst>
          </p:cNvPr>
          <p:cNvSpPr/>
          <p:nvPr/>
        </p:nvSpPr>
        <p:spPr>
          <a:xfrm>
            <a:off x="6299203" y="1201475"/>
            <a:ext cx="524466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K verzii pre </a:t>
            </a:r>
            <a:r>
              <a:rPr lang="sk-SK" sz="3600" b="1" dirty="0" err="1">
                <a:solidFill>
                  <a:srgbClr val="D9002D"/>
                </a:solidFill>
                <a:latin typeface="Myriad Pro Cond" panose="020B0506030403020204" pitchFamily="34" charset="0"/>
              </a:rPr>
              <a:t>Union</a:t>
            </a:r>
            <a:endParaRPr lang="sk-SK" sz="36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lvl="0"/>
            <a:endParaRPr lang="sk-SK" sz="1400" b="1" dirty="0">
              <a:solidFill>
                <a:srgbClr val="E31919"/>
              </a:solidFill>
              <a:latin typeface="Myriad Pro Light" panose="020B0403030403020204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Výpis z ORSR zamestnávateľa,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k-SK" sz="2400" dirty="0">
                <a:solidFill>
                  <a:srgbClr val="424249"/>
                </a:solidFill>
                <a:latin typeface="Myriad Pro Light" panose="020B0403030403020204"/>
              </a:rPr>
              <a:t>Prílohu č. 1 - Zoznam zamestnancov, podpísanú zo strany zamestnávateľa</a:t>
            </a:r>
          </a:p>
        </p:txBody>
      </p:sp>
    </p:spTree>
    <p:extLst>
      <p:ext uri="{BB962C8B-B14F-4D97-AF65-F5344CB8AC3E}">
        <p14:creationId xmlns:p14="http://schemas.microsoft.com/office/powerpoint/2010/main" val="2834422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D3FCF924-3B5B-A54C-8C7E-3C93221FFDD5}"/>
              </a:ext>
            </a:extLst>
          </p:cNvPr>
          <p:cNvSpPr/>
          <p:nvPr/>
        </p:nvSpPr>
        <p:spPr>
          <a:xfrm>
            <a:off x="5168348" y="3338780"/>
            <a:ext cx="702365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ĎAKUJEME</a:t>
            </a:r>
            <a:endParaRPr kumimoji="0" lang="en-GB" sz="8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Myriad Pro Cond" panose="020B0506030403020204" pitchFamily="34" charset="0"/>
              <a:sym typeface="Myriad Pro black"/>
            </a:endParaRPr>
          </a:p>
        </p:txBody>
      </p:sp>
      <p:pic>
        <p:nvPicPr>
          <p:cNvPr id="4" name="Union_biele.png" descr="Union_biele.png">
            <a:extLst>
              <a:ext uri="{FF2B5EF4-FFF2-40B4-BE49-F238E27FC236}">
                <a16:creationId xmlns:a16="http://schemas.microsoft.com/office/drawing/2014/main" id="{E358134F-813D-3A4A-AC52-7930B1235C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0336" y="5558219"/>
            <a:ext cx="3531327" cy="105850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99404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17652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all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zmeny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51F3D13-6603-4904-AF43-07E698502A91}"/>
              </a:ext>
            </a:extLst>
          </p:cNvPr>
          <p:cNvSpPr/>
          <p:nvPr/>
        </p:nvSpPr>
        <p:spPr>
          <a:xfrm>
            <a:off x="580338" y="1201475"/>
            <a:ext cx="522364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vytvorenie nových ODZ-ZZ</a:t>
            </a:r>
          </a:p>
          <a:p>
            <a:pPr algn="just">
              <a:spcAft>
                <a:spcPts val="1200"/>
              </a:spcAft>
            </a:pPr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naviazané na VPPZ/1018</a:t>
            </a:r>
          </a:p>
          <a:p>
            <a:pPr algn="just">
              <a:spcAft>
                <a:spcPts val="1200"/>
              </a:spcAft>
            </a:pPr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zmeny v pripoisteniach </a:t>
            </a: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zmeny v existujúcich pripoisteniach</a:t>
            </a: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800" noProof="1">
                <a:solidFill>
                  <a:srgbClr val="424249"/>
                </a:solidFill>
                <a:latin typeface="Myriad Pro Light" panose="020B0403030403020204"/>
              </a:rPr>
              <a:t>nové pripoistenia</a:t>
            </a: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  <a:p>
            <a:endParaRPr lang="sk-SK" sz="28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105FA438-B083-41CD-B1EC-F4A105EE5488}"/>
              </a:ext>
            </a:extLst>
          </p:cNvPr>
          <p:cNvSpPr/>
          <p:nvPr/>
        </p:nvSpPr>
        <p:spPr>
          <a:xfrm>
            <a:off x="6415270" y="1201475"/>
            <a:ext cx="530185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sk-SK" sz="3600" b="1" noProof="1">
                <a:solidFill>
                  <a:srgbClr val="D9002D"/>
                </a:solidFill>
                <a:latin typeface="Myriad Pro Cond" panose="020B0506030403020204" pitchFamily="34" charset="0"/>
              </a:rPr>
              <a:t>zmena skupín povolaní </a:t>
            </a:r>
          </a:p>
          <a:p>
            <a:pPr lvl="0">
              <a:spcAft>
                <a:spcPts val="1200"/>
              </a:spcAft>
            </a:pPr>
            <a:r>
              <a:rPr lang="sk-SK" sz="2800" dirty="0">
                <a:solidFill>
                  <a:srgbClr val="424249"/>
                </a:solidFill>
                <a:latin typeface="Myriad Pro Light" panose="020B0403030403020204"/>
              </a:rPr>
              <a:t>poisťujeme všetkých, okrem profesionálnych vojakov</a:t>
            </a:r>
          </a:p>
          <a:p>
            <a:pPr lvl="0">
              <a:spcAft>
                <a:spcPts val="1200"/>
              </a:spcAft>
            </a:pPr>
            <a:endParaRPr lang="sk-SK" sz="2800" dirty="0">
              <a:solidFill>
                <a:srgbClr val="424249"/>
              </a:solidFill>
              <a:latin typeface="Myriad Pro Light" panose="020B040303040302020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nové výluky</a:t>
            </a:r>
          </a:p>
          <a:p>
            <a:endParaRPr lang="sk-SK" sz="36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špeciálna spoluúčasť</a:t>
            </a:r>
          </a:p>
          <a:p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r>
              <a:rPr lang="sk-SK" sz="2400" noProof="1">
                <a:solidFill>
                  <a:srgbClr val="424249"/>
                </a:solidFill>
                <a:latin typeface="Myriad Pro Light" panose="020B0403030403020204"/>
              </a:rPr>
              <a:t>pre vodičov samohybných strojov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2388235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">
            <a:extLst>
              <a:ext uri="{FF2B5EF4-FFF2-40B4-BE49-F238E27FC236}">
                <a16:creationId xmlns:a16="http://schemas.microsoft.com/office/drawing/2014/main" id="{5C5DC481-FEE4-1842-AED4-16FED8E54A46}"/>
              </a:ext>
            </a:extLst>
          </p:cNvPr>
          <p:cNvSpPr/>
          <p:nvPr/>
        </p:nvSpPr>
        <p:spPr>
          <a:xfrm>
            <a:off x="833223" y="2346283"/>
            <a:ext cx="91589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880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Všeobecné informácie</a:t>
            </a:r>
            <a:endParaRPr kumimoji="0" lang="en-GB" sz="8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FFFFFF"/>
                </a:solidFill>
              </a:uFill>
              <a:latin typeface="Myriad Pro Cond" panose="020B0506030403020204" pitchFamily="34" charset="0"/>
              <a:sym typeface="Myriad Pro black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FFF0FD-2B4A-9145-9D2A-9573E4F33C4C}"/>
              </a:ext>
            </a:extLst>
          </p:cNvPr>
          <p:cNvSpPr txBox="1">
            <a:spLocks/>
          </p:cNvSpPr>
          <p:nvPr/>
        </p:nvSpPr>
        <p:spPr>
          <a:xfrm>
            <a:off x="891280" y="3469021"/>
            <a:ext cx="3048714" cy="343345"/>
          </a:xfrm>
          <a:prstGeom prst="rect">
            <a:avLst/>
          </a:prstGeom>
        </p:spPr>
        <p:txBody>
          <a:bodyPr/>
          <a:lstStyle>
            <a:lvl1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Avenir Medium"/>
                <a:ea typeface="Brandon Grotesque Medium" charset="0"/>
                <a:cs typeface="Brandon Grotesque Medium" charset="0"/>
              </a:defRPr>
            </a:lvl1pPr>
            <a:lvl2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defRPr sz="1800" b="1" i="0" kern="1200">
                <a:solidFill>
                  <a:schemeClr val="tx1"/>
                </a:solidFill>
                <a:latin typeface="Avenir Black"/>
                <a:ea typeface="Brandon Grotesque Regular" charset="0"/>
                <a:cs typeface="Brandon Grotesque Regular" charset="0"/>
              </a:defRPr>
            </a:lvl2pPr>
            <a:lvl3pPr marL="204422" indent="-193757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Pct val="100000"/>
              <a:buFontTx/>
              <a:buBlip>
                <a:blip r:embed="rId2"/>
              </a:buBlip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3pPr>
            <a:lvl4pPr marL="408844" indent="-204422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.AppleSystemUIFont" charset="-120"/>
              <a:buChar char="–"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4pPr>
            <a:lvl5pPr marL="0" indent="0" algn="l" defTabSz="767915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Font typeface="Arial" panose="020B0604020202020204" pitchFamily="34" charset="0"/>
              <a:buNone/>
              <a:tabLst/>
              <a:defRPr sz="1600" b="0" i="0" kern="1200">
                <a:solidFill>
                  <a:schemeClr val="tx1"/>
                </a:solidFill>
                <a:latin typeface="Avenir Medium"/>
                <a:ea typeface="Brandon Grotesque Regular" charset="0"/>
                <a:cs typeface="Brandon Grotesque Regular" charset="0"/>
              </a:defRPr>
            </a:lvl5pPr>
            <a:lvl6pPr marL="2111766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95724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9681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63639" indent="-191979" algn="l" defTabSz="767915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679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yriad Pro Light" panose="020B0403030403020204" pitchFamily="34" charset="0"/>
            </a:endParaRPr>
          </a:p>
        </p:txBody>
      </p:sp>
      <p:sp>
        <p:nvSpPr>
          <p:cNvPr id="5" name="Voľný tvar: obrazec 4">
            <a:extLst>
              <a:ext uri="{FF2B5EF4-FFF2-40B4-BE49-F238E27FC236}">
                <a16:creationId xmlns:a16="http://schemas.microsoft.com/office/drawing/2014/main" id="{0C06E769-6B36-4595-ABC8-7C4918D4F6E0}"/>
              </a:ext>
            </a:extLst>
          </p:cNvPr>
          <p:cNvSpPr/>
          <p:nvPr/>
        </p:nvSpPr>
        <p:spPr>
          <a:xfrm flipV="1">
            <a:off x="0" y="4384631"/>
            <a:ext cx="6096000" cy="1558228"/>
          </a:xfrm>
          <a:custGeom>
            <a:avLst/>
            <a:gdLst>
              <a:gd name="connsiteX0" fmla="*/ 6331621 w 6355000"/>
              <a:gd name="connsiteY0" fmla="*/ 1624432 h 1624432"/>
              <a:gd name="connsiteX1" fmla="*/ 6355000 w 6355000"/>
              <a:gd name="connsiteY1" fmla="*/ 1601076 h 1624432"/>
              <a:gd name="connsiteX2" fmla="*/ 494584 w 6355000"/>
              <a:gd name="connsiteY2" fmla="*/ 7385 h 1624432"/>
              <a:gd name="connsiteX3" fmla="*/ 0 w 6355000"/>
              <a:gd name="connsiteY3" fmla="*/ 0 h 1624432"/>
              <a:gd name="connsiteX4" fmla="*/ 0 w 6355000"/>
              <a:gd name="connsiteY4" fmla="*/ 370287 h 1624432"/>
              <a:gd name="connsiteX5" fmla="*/ 491709 w 6355000"/>
              <a:gd name="connsiteY5" fmla="*/ 376064 h 1624432"/>
              <a:gd name="connsiteX6" fmla="*/ 6331621 w 6355000"/>
              <a:gd name="connsiteY6" fmla="*/ 1624432 h 162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000" h="1624432">
                <a:moveTo>
                  <a:pt x="6331621" y="1624432"/>
                </a:moveTo>
                <a:lnTo>
                  <a:pt x="6355000" y="1601076"/>
                </a:lnTo>
                <a:cubicBezTo>
                  <a:pt x="5086087" y="697481"/>
                  <a:pt x="2949645" y="80925"/>
                  <a:pt x="494584" y="7385"/>
                </a:cubicBezTo>
                <a:lnTo>
                  <a:pt x="0" y="0"/>
                </a:lnTo>
                <a:lnTo>
                  <a:pt x="0" y="370287"/>
                </a:lnTo>
                <a:lnTo>
                  <a:pt x="491709" y="376064"/>
                </a:lnTo>
                <a:cubicBezTo>
                  <a:pt x="2932681" y="433601"/>
                  <a:pt x="5059435" y="916033"/>
                  <a:pt x="6331621" y="1624432"/>
                </a:cubicBezTo>
                <a:close/>
              </a:path>
            </a:pathLst>
          </a:custGeom>
          <a:solidFill>
            <a:schemeClr val="bg1"/>
          </a:solidFill>
          <a:ln w="1270" cap="flat">
            <a:noFill/>
            <a:prstDash val="solid"/>
            <a:miter/>
          </a:ln>
        </p:spPr>
        <p:txBody>
          <a:bodyPr rtlCol="0" anchor="ctr"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925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holník 11">
            <a:extLst>
              <a:ext uri="{FF2B5EF4-FFF2-40B4-BE49-F238E27FC236}">
                <a16:creationId xmlns:a16="http://schemas.microsoft.com/office/drawing/2014/main" id="{146B5C1E-8D12-47DC-8856-D2BEE5A53E8E}"/>
              </a:ext>
            </a:extLst>
          </p:cNvPr>
          <p:cNvSpPr/>
          <p:nvPr/>
        </p:nvSpPr>
        <p:spPr>
          <a:xfrm>
            <a:off x="553093" y="221420"/>
            <a:ext cx="96856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4800" b="1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POISTENÝ – ZAMESTNANEC a ZODPOVEDNOSŤ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6B0ACAA-EC6B-4B52-8B49-4332AF70419D}"/>
              </a:ext>
            </a:extLst>
          </p:cNvPr>
          <p:cNvSpPr/>
          <p:nvPr/>
        </p:nvSpPr>
        <p:spPr>
          <a:xfrm>
            <a:off x="553093" y="1848257"/>
            <a:ext cx="9685665" cy="43806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sk-SK" sz="32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Pracovný pomer</a:t>
            </a:r>
          </a:p>
          <a:p>
            <a:pPr marL="268288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94949"/>
                </a:solidFill>
                <a:latin typeface="Myriad Pro Light" panose="020B0403030403020204" pitchFamily="34" charset="0"/>
              </a:rPr>
              <a:t>štvornásobok priemerného mesačného zárobku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sk-SK" sz="3200" b="1" dirty="0" err="1">
                <a:solidFill>
                  <a:srgbClr val="D9002D"/>
                </a:solidFill>
                <a:latin typeface="Myriad Pro Cond" panose="020B0506030403020204" pitchFamily="34" charset="0"/>
              </a:rPr>
              <a:t>Dohodár</a:t>
            </a:r>
            <a:endParaRPr lang="sk-SK" sz="32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marL="268288" lvl="0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94949"/>
                </a:solidFill>
                <a:latin typeface="Myriad Pro Light" panose="020B0403030403020204" pitchFamily="34" charset="0"/>
              </a:rPr>
              <a:t>tretina odmeny dohodnutej za vykonanie práce</a:t>
            </a:r>
          </a:p>
          <a:p>
            <a:pPr lvl="0">
              <a:spcBef>
                <a:spcPts val="400"/>
              </a:spcBef>
              <a:spcAft>
                <a:spcPts val="400"/>
              </a:spcAft>
            </a:pPr>
            <a:r>
              <a:rPr lang="sk-SK" sz="32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Výkon práce vo verejnom záujme</a:t>
            </a:r>
          </a:p>
          <a:p>
            <a:pPr marL="268288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94949"/>
                </a:solidFill>
                <a:latin typeface="Myriad Pro Light" panose="020B0403030403020204" pitchFamily="34" charset="0"/>
              </a:rPr>
              <a:t>štvornásobok funkčného platu alebo priemerného mesačného zárobku</a:t>
            </a:r>
          </a:p>
          <a:p>
            <a:pPr lvl="0">
              <a:spcBef>
                <a:spcPts val="400"/>
              </a:spcBef>
              <a:spcAft>
                <a:spcPts val="400"/>
              </a:spcAft>
            </a:pPr>
            <a:r>
              <a:rPr lang="sk-SK" sz="32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Štátny zamestnanec</a:t>
            </a:r>
          </a:p>
          <a:p>
            <a:pPr marL="268288" lvl="0" indent="-268288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sk-SK" sz="2400" dirty="0">
                <a:solidFill>
                  <a:srgbClr val="494949"/>
                </a:solidFill>
                <a:latin typeface="Myriad Pro Light" panose="020B0403030403020204" pitchFamily="34" charset="0"/>
              </a:rPr>
              <a:t>štvornásobok funkčného platu, trojnásobok služobného platu policajta</a:t>
            </a:r>
            <a:endParaRPr lang="sk-SK" sz="2400" noProof="1">
              <a:solidFill>
                <a:srgbClr val="494949"/>
              </a:solidFill>
              <a:latin typeface="Myriad Pro Light" panose="020B04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105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>
            <a:extLst>
              <a:ext uri="{FF2B5EF4-FFF2-40B4-BE49-F238E27FC236}">
                <a16:creationId xmlns:a16="http://schemas.microsoft.com/office/drawing/2014/main" id="{81012D91-46AA-433B-ABFD-E014C8D47A94}"/>
              </a:ext>
            </a:extLst>
          </p:cNvPr>
          <p:cNvSpPr/>
          <p:nvPr/>
        </p:nvSpPr>
        <p:spPr>
          <a:xfrm>
            <a:off x="6388022" y="1417292"/>
            <a:ext cx="487781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2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Výnimka</a:t>
            </a:r>
          </a:p>
          <a:p>
            <a:pPr lvl="0">
              <a:buClr>
                <a:srgbClr val="EA0A8C"/>
              </a:buClr>
              <a:defRPr/>
            </a:pPr>
            <a:r>
              <a:rPr lang="sk-SK" sz="2400" b="1" dirty="0">
                <a:solidFill>
                  <a:srgbClr val="000000"/>
                </a:solidFill>
                <a:latin typeface="Myriad Pro Light" panose="020B0403030403020204" pitchFamily="34" charset="0"/>
              </a:rPr>
              <a:t>poistiť nemožno profesionálnych vojakov ozbrojených síl SR</a:t>
            </a:r>
            <a:endParaRPr lang="sk-SK" noProof="1">
              <a:solidFill>
                <a:srgbClr val="424249"/>
              </a:solidFill>
              <a:latin typeface="Myriad Pro Light" panose="020B0403030403020204" pitchFamily="34" charset="0"/>
            </a:endParaRPr>
          </a:p>
        </p:txBody>
      </p:sp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353733"/>
            <a:ext cx="0" cy="3771323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6313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4800" b="1" kern="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KOHO</a:t>
            </a: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 VIEME POISTIŤ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195FAADF-158A-41F0-8294-951C85D1627A}"/>
              </a:ext>
            </a:extLst>
          </p:cNvPr>
          <p:cNvSpPr/>
          <p:nvPr/>
        </p:nvSpPr>
        <p:spPr>
          <a:xfrm>
            <a:off x="553093" y="1417292"/>
            <a:ext cx="5067413" cy="5403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2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Zamestnanec v súkromnej sfére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v pracovnom pomere na dobu určitú/neurčitú,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dohoda o vykonaní pracovnej činnosti,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dohoda o vykonaní práce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dohoda o brigádnickej práci študentov</a:t>
            </a:r>
          </a:p>
          <a:p>
            <a:endParaRPr lang="sk-SK" dirty="0">
              <a:solidFill>
                <a:srgbClr val="000000"/>
              </a:solidFill>
              <a:latin typeface="Myriad Pro" panose="020B0503030403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sk-SK" sz="32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Zamestnanec v štátnej sfére</a:t>
            </a:r>
          </a:p>
          <a:p>
            <a:pPr marL="268288" lvl="0" indent="-268288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v pracovnoprávnom vzťahu na základe zákona č. 552/2003 Z. z . o výkone práce vo verejnom záujme,</a:t>
            </a:r>
          </a:p>
          <a:p>
            <a:pPr marL="268288" lvl="0" indent="-268288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v pracovnoprávnom vzťahu na základe zákona č. 55/2017 Z. z o štátnej službe</a:t>
            </a:r>
          </a:p>
          <a:p>
            <a:pPr marL="268288" lvl="0" indent="-268288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000000"/>
                </a:solidFill>
                <a:latin typeface="Myriad Pro Light" panose="020B0403030403020204" pitchFamily="34" charset="0"/>
              </a:rPr>
              <a:t>v pracovnoprávnom vzťahu na základe </a:t>
            </a:r>
            <a:r>
              <a:rPr lang="pl-PL" dirty="0">
                <a:solidFill>
                  <a:srgbClr val="000000"/>
                </a:solidFill>
                <a:latin typeface="Myriad Pro Light" panose="020B0403030403020204" pitchFamily="34" charset="0"/>
              </a:rPr>
              <a:t>zákona č. 73/1998 o policajtoch </a:t>
            </a:r>
            <a:endParaRPr lang="sk-SK" dirty="0">
              <a:solidFill>
                <a:srgbClr val="000000"/>
              </a:solidFill>
              <a:latin typeface="Myriad Pro Light" panose="020B0403030403020204" pitchFamily="34" charset="0"/>
            </a:endParaRPr>
          </a:p>
          <a:p>
            <a:pPr algn="just">
              <a:lnSpc>
                <a:spcPct val="114000"/>
              </a:lnSpc>
            </a:pPr>
            <a:endParaRPr lang="sk-SK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101506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22926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POISTNÍK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DE4E27F8-21DC-4F46-A1D3-9AC9B54A14BC}"/>
              </a:ext>
            </a:extLst>
          </p:cNvPr>
          <p:cNvSpPr/>
          <p:nvPr/>
        </p:nvSpPr>
        <p:spPr>
          <a:xfrm>
            <a:off x="553093" y="1750115"/>
            <a:ext cx="9590651" cy="2916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Zamestnávateľ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sk-SK" sz="2000" b="1" dirty="0">
                <a:solidFill>
                  <a:srgbClr val="424249"/>
                </a:solidFill>
                <a:latin typeface="Myriad Pro Light" panose="020B0403030403020204"/>
              </a:rPr>
              <a:t>akýkoľvek zamestnávateľ so sídlom na území Slovenskej republiky, s počtom zamestnancov 3 a viac.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sk-SK" sz="2000" b="1" dirty="0">
              <a:solidFill>
                <a:srgbClr val="424249"/>
              </a:solidFill>
              <a:latin typeface="Myriad Pro Light" panose="020B040303040302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k-SK" sz="2000" dirty="0">
                <a:solidFill>
                  <a:srgbClr val="424249"/>
                </a:solidFill>
                <a:latin typeface="Myriad Pro Light" panose="020B0403030403020204"/>
              </a:rPr>
              <a:t>môže ním byť PO, FO-P, štátna inštitúcia,  občianske združenie, príspevkové organizácie a pod. Poistenie môžu uzavrieť aj personálne agentúry, ktoré vysielajú svojich zamestnancov na dočasné práce v zmysle ZP.</a:t>
            </a:r>
            <a:endParaRPr lang="sk-SK" sz="2000" noProof="1">
              <a:solidFill>
                <a:srgbClr val="424249"/>
              </a:solidFill>
              <a:latin typeface="Myriad Pro Light" panose="020B04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3715179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riama spojnica 7">
            <a:extLst>
              <a:ext uri="{FF2B5EF4-FFF2-40B4-BE49-F238E27FC236}">
                <a16:creationId xmlns:a16="http://schemas.microsoft.com/office/drawing/2014/main" id="{8B1B7EA0-6806-794F-82C3-864D71FEFE01}"/>
              </a:ext>
            </a:extLst>
          </p:cNvPr>
          <p:cNvCxnSpPr>
            <a:cxnSpLocks/>
          </p:cNvCxnSpPr>
          <p:nvPr/>
        </p:nvCxnSpPr>
        <p:spPr>
          <a:xfrm>
            <a:off x="5803979" y="2447636"/>
            <a:ext cx="0" cy="367742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ravouholník 11">
            <a:extLst>
              <a:ext uri="{FF2B5EF4-FFF2-40B4-BE49-F238E27FC236}">
                <a16:creationId xmlns:a16="http://schemas.microsoft.com/office/drawing/2014/main" id="{23341C5B-6AC8-8245-B95A-24C906CF30F1}"/>
              </a:ext>
            </a:extLst>
          </p:cNvPr>
          <p:cNvSpPr/>
          <p:nvPr/>
        </p:nvSpPr>
        <p:spPr>
          <a:xfrm>
            <a:off x="553093" y="370478"/>
            <a:ext cx="43925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sym typeface="Myriad Pro black"/>
              </a:rPr>
              <a:t>SKUPINY POVOLANÍ</a:t>
            </a:r>
            <a:r>
              <a:rPr kumimoji="0" lang="sk-SK" sz="4800" b="1" u="none" strike="noStrike" kern="1200" cap="none" spc="0" normalizeH="0" baseline="0" noProof="0" dirty="0">
                <a:ln>
                  <a:noFill/>
                </a:ln>
                <a:solidFill>
                  <a:srgbClr val="D9002D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Myriad Pro Cond" panose="020B0506030403020204" pitchFamily="34" charset="0"/>
                <a:ea typeface="Myriad Pro black"/>
                <a:cs typeface="Myriad Pro black"/>
                <a:sym typeface="Myriad Pro black"/>
              </a:rPr>
              <a:t>.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rgbClr val="D9002D"/>
              </a:solidFill>
              <a:effectLst/>
              <a:uLnTx/>
              <a:uFillTx/>
              <a:latin typeface="Myriad Pro Cond" panose="020B0506030403020204" pitchFamily="34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CAE91BBB-2C8C-4120-9998-6829AF9E72AC}"/>
              </a:ext>
            </a:extLst>
          </p:cNvPr>
          <p:cNvSpPr/>
          <p:nvPr/>
        </p:nvSpPr>
        <p:spPr>
          <a:xfrm>
            <a:off x="430405" y="2137412"/>
            <a:ext cx="5373574" cy="346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1. duševný výkon práce</a:t>
            </a:r>
            <a:endParaRPr lang="sk-SK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sk-SK" dirty="0">
                <a:solidFill>
                  <a:srgbClr val="424249"/>
                </a:solidFill>
                <a:latin typeface="Myriad Pro Light" panose="020B0403030403020204"/>
              </a:rPr>
              <a:t>administratíva, umelec, úradník v sklade, a pod.</a:t>
            </a:r>
          </a:p>
          <a:p>
            <a:pPr algn="just">
              <a:spcAft>
                <a:spcPts val="1200"/>
              </a:spcAft>
            </a:pPr>
            <a:endParaRPr lang="sk-SK" sz="36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2. telesný výkon práce</a:t>
            </a:r>
          </a:p>
          <a:p>
            <a:pPr algn="just">
              <a:spcAft>
                <a:spcPts val="1200"/>
              </a:spcAft>
            </a:pPr>
            <a:r>
              <a:rPr lang="sk-SK" dirty="0">
                <a:solidFill>
                  <a:srgbClr val="424249"/>
                </a:solidFill>
                <a:latin typeface="Myriad Pro Light" panose="020B0403030403020204"/>
              </a:rPr>
              <a:t>murár, inštalatér, lesník, servírka, opravár, a pod.</a:t>
            </a:r>
          </a:p>
          <a:p>
            <a:pPr algn="just">
              <a:lnSpc>
                <a:spcPct val="114000"/>
              </a:lnSpc>
            </a:pPr>
            <a:endParaRPr lang="sk-SK" sz="2400" b="1" noProof="1">
              <a:solidFill>
                <a:srgbClr val="E31919"/>
              </a:solidFill>
              <a:latin typeface="Myriad Pro Light" panose="020B0403030403020204"/>
            </a:endParaRP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768B3A11-7E4C-41C1-BBDB-E0EE2F808529}"/>
              </a:ext>
            </a:extLst>
          </p:cNvPr>
          <p:cNvSpPr/>
          <p:nvPr/>
        </p:nvSpPr>
        <p:spPr>
          <a:xfrm>
            <a:off x="6388022" y="2137412"/>
            <a:ext cx="5065985" cy="3932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3. vodičské oprávnenie do 3,5t</a:t>
            </a:r>
          </a:p>
          <a:p>
            <a:pPr lvl="0" algn="just">
              <a:lnSpc>
                <a:spcPct val="107000"/>
              </a:lnSpc>
            </a:pPr>
            <a:r>
              <a:rPr lang="sk-SK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vodič osobného aj nákladného vozidla do 3,5t, obsluha strojov, klampiar a opravár v autoservise, a pod.</a:t>
            </a:r>
            <a:endParaRPr lang="sk-S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sk-SK" sz="3600" b="1" dirty="0">
              <a:solidFill>
                <a:srgbClr val="D9002D"/>
              </a:solidFill>
              <a:latin typeface="Myriad Pro Cond" panose="020B0506030403020204" pitchFamily="34" charset="0"/>
            </a:endParaRPr>
          </a:p>
          <a:p>
            <a:pPr lvl="0" algn="just">
              <a:lnSpc>
                <a:spcPct val="107000"/>
              </a:lnSpc>
            </a:pPr>
            <a:r>
              <a:rPr lang="sk-SK" sz="3600" b="1" dirty="0">
                <a:solidFill>
                  <a:srgbClr val="D9002D"/>
                </a:solidFill>
                <a:latin typeface="Myriad Pro Cond" panose="020B0506030403020204" pitchFamily="34" charset="0"/>
              </a:rPr>
              <a:t>4. vodičské oprávnenie nad 3,5t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 Light" panose="020F0302020204030204" pitchFamily="34" charset="0"/>
                <a:cs typeface="Times New Roman" panose="02020603050405020304" pitchFamily="18" charset="0"/>
              </a:rPr>
              <a:t>žeriavnik, vodič MHD, vodič nákladného vozidla nad 3,5t, </a:t>
            </a:r>
            <a:r>
              <a:rPr lang="sk-SK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vodič VZV, skladník – vodič VZV</a:t>
            </a:r>
            <a:endParaRPr lang="sk-SK" dirty="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8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1269</TotalTime>
  <Words>1269</Words>
  <Application>Microsoft Office PowerPoint</Application>
  <PresentationFormat>Širokouhlá</PresentationFormat>
  <Paragraphs>274</Paragraphs>
  <Slides>31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31</vt:i4>
      </vt:variant>
    </vt:vector>
  </HeadingPairs>
  <TitlesOfParts>
    <vt:vector size="40" baseType="lpstr">
      <vt:lpstr>Arial</vt:lpstr>
      <vt:lpstr>Calibri</vt:lpstr>
      <vt:lpstr>Calibri Light</vt:lpstr>
      <vt:lpstr>Courier New</vt:lpstr>
      <vt:lpstr>Myriad Pro</vt:lpstr>
      <vt:lpstr>Myriad Pro Cond</vt:lpstr>
      <vt:lpstr>Myriad Pro Light</vt:lpstr>
      <vt:lpstr>Wingdings</vt:lpstr>
      <vt:lpstr>Office Theme</vt:lpstr>
      <vt:lpstr>Poistenie zodpovednosti zamestnanca za škodu spôsobenú zamestnávateľovi 2021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Švirloch Marek</dc:creator>
  <cp:lastModifiedBy>Muchová Martina</cp:lastModifiedBy>
  <cp:revision>78</cp:revision>
  <dcterms:created xsi:type="dcterms:W3CDTF">2021-07-07T10:32:44Z</dcterms:created>
  <dcterms:modified xsi:type="dcterms:W3CDTF">2021-11-29T13:44:39Z</dcterms:modified>
</cp:coreProperties>
</file>