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424249"/>
              </a:solidFill>
              <a:prstDash val="solid"/>
              <a:round/>
            </a:ln>
          </a:left>
          <a:right>
            <a:ln w="12700" cap="flat">
              <a:solidFill>
                <a:srgbClr val="424249"/>
              </a:solidFill>
              <a:prstDash val="solid"/>
              <a:round/>
            </a:ln>
          </a:right>
          <a:top>
            <a:ln w="12700" cap="flat">
              <a:solidFill>
                <a:srgbClr val="424249"/>
              </a:solidFill>
              <a:prstDash val="solid"/>
              <a:round/>
            </a:ln>
          </a:top>
          <a:bottom>
            <a:ln w="12700" cap="flat">
              <a:solidFill>
                <a:srgbClr val="424249"/>
              </a:solidFill>
              <a:prstDash val="solid"/>
              <a:round/>
            </a:ln>
          </a:bottom>
          <a:insideH>
            <a:ln w="12700" cap="flat">
              <a:solidFill>
                <a:srgbClr val="424249"/>
              </a:solidFill>
              <a:prstDash val="solid"/>
              <a:round/>
            </a:ln>
          </a:insideH>
          <a:insideV>
            <a:ln w="12700" cap="flat">
              <a:solidFill>
                <a:srgbClr val="424249"/>
              </a:solidFill>
              <a:prstDash val="solid"/>
              <a:round/>
            </a:ln>
          </a:insideV>
        </a:tcBdr>
        <a:fill>
          <a:solidFill>
            <a:srgbClr val="EECBCB"/>
          </a:solidFill>
        </a:fill>
      </a:tcStyle>
    </a:wholeTbl>
    <a:band2H>
      <a:tcTxStyle b="def" i="def"/>
      <a:tcStyle>
        <a:tcBdr/>
        <a:fill>
          <a:solidFill>
            <a:srgbClr val="F7E7E7"/>
          </a:solidFill>
        </a:fill>
      </a:tcStyle>
    </a:band2H>
    <a:firstCol>
      <a:tcTxStyle b="on" i="off">
        <a:fontRef idx="major">
          <a:srgbClr val="424249"/>
        </a:fontRef>
        <a:srgbClr val="424249"/>
      </a:tcTxStyle>
      <a:tcStyle>
        <a:tcBdr>
          <a:left>
            <a:ln w="12700" cap="flat">
              <a:solidFill>
                <a:srgbClr val="424249"/>
              </a:solidFill>
              <a:prstDash val="solid"/>
              <a:round/>
            </a:ln>
          </a:left>
          <a:right>
            <a:ln w="12700" cap="flat">
              <a:solidFill>
                <a:srgbClr val="424249"/>
              </a:solidFill>
              <a:prstDash val="solid"/>
              <a:round/>
            </a:ln>
          </a:right>
          <a:top>
            <a:ln w="12700" cap="flat">
              <a:solidFill>
                <a:srgbClr val="424249"/>
              </a:solidFill>
              <a:prstDash val="solid"/>
              <a:round/>
            </a:ln>
          </a:top>
          <a:bottom>
            <a:ln w="12700" cap="flat">
              <a:solidFill>
                <a:srgbClr val="424249"/>
              </a:solidFill>
              <a:prstDash val="solid"/>
              <a:round/>
            </a:ln>
          </a:bottom>
          <a:insideH>
            <a:ln w="12700" cap="flat">
              <a:solidFill>
                <a:srgbClr val="424249"/>
              </a:solidFill>
              <a:prstDash val="solid"/>
              <a:round/>
            </a:ln>
          </a:insideH>
          <a:insideV>
            <a:ln w="12700" cap="flat">
              <a:solidFill>
                <a:srgbClr val="424249"/>
              </a:solidFill>
              <a:prstDash val="solid"/>
              <a:round/>
            </a:ln>
          </a:insideV>
        </a:tcBdr>
        <a:fill>
          <a:solidFill>
            <a:schemeClr val="accent1"/>
          </a:solidFill>
        </a:fill>
      </a:tcStyle>
    </a:firstCol>
    <a:lastRow>
      <a:tcTxStyle b="on" i="off">
        <a:fontRef idx="major">
          <a:srgbClr val="424249"/>
        </a:fontRef>
        <a:srgbClr val="424249"/>
      </a:tcTxStyle>
      <a:tcStyle>
        <a:tcBdr>
          <a:left>
            <a:ln w="12700" cap="flat">
              <a:solidFill>
                <a:srgbClr val="424249"/>
              </a:solidFill>
              <a:prstDash val="solid"/>
              <a:round/>
            </a:ln>
          </a:left>
          <a:right>
            <a:ln w="12700" cap="flat">
              <a:solidFill>
                <a:srgbClr val="424249"/>
              </a:solidFill>
              <a:prstDash val="solid"/>
              <a:round/>
            </a:ln>
          </a:right>
          <a:top>
            <a:ln w="38100" cap="flat">
              <a:solidFill>
                <a:srgbClr val="424249"/>
              </a:solidFill>
              <a:prstDash val="solid"/>
              <a:round/>
            </a:ln>
          </a:top>
          <a:bottom>
            <a:ln w="12700" cap="flat">
              <a:solidFill>
                <a:srgbClr val="424249"/>
              </a:solidFill>
              <a:prstDash val="solid"/>
              <a:round/>
            </a:ln>
          </a:bottom>
          <a:insideH>
            <a:ln w="12700" cap="flat">
              <a:solidFill>
                <a:srgbClr val="424249"/>
              </a:solidFill>
              <a:prstDash val="solid"/>
              <a:round/>
            </a:ln>
          </a:insideH>
          <a:insideV>
            <a:ln w="12700" cap="flat">
              <a:solidFill>
                <a:srgbClr val="424249"/>
              </a:solidFill>
              <a:prstDash val="solid"/>
              <a:round/>
            </a:ln>
          </a:insideV>
        </a:tcBdr>
        <a:fill>
          <a:solidFill>
            <a:schemeClr val="accent1"/>
          </a:solidFill>
        </a:fill>
      </a:tcStyle>
    </a:lastRow>
    <a:firstRow>
      <a:tcTxStyle b="on" i="off">
        <a:fontRef idx="major">
          <a:srgbClr val="424249"/>
        </a:fontRef>
        <a:srgbClr val="424249"/>
      </a:tcTxStyle>
      <a:tcStyle>
        <a:tcBdr>
          <a:left>
            <a:ln w="12700" cap="flat">
              <a:solidFill>
                <a:srgbClr val="424249"/>
              </a:solidFill>
              <a:prstDash val="solid"/>
              <a:round/>
            </a:ln>
          </a:left>
          <a:right>
            <a:ln w="12700" cap="flat">
              <a:solidFill>
                <a:srgbClr val="424249"/>
              </a:solidFill>
              <a:prstDash val="solid"/>
              <a:round/>
            </a:ln>
          </a:right>
          <a:top>
            <a:ln w="12700" cap="flat">
              <a:solidFill>
                <a:srgbClr val="424249"/>
              </a:solidFill>
              <a:prstDash val="solid"/>
              <a:round/>
            </a:ln>
          </a:top>
          <a:bottom>
            <a:ln w="38100" cap="flat">
              <a:solidFill>
                <a:srgbClr val="424249"/>
              </a:solidFill>
              <a:prstDash val="solid"/>
              <a:round/>
            </a:ln>
          </a:bottom>
          <a:insideH>
            <a:ln w="12700" cap="flat">
              <a:solidFill>
                <a:srgbClr val="424249"/>
              </a:solidFill>
              <a:prstDash val="solid"/>
              <a:round/>
            </a:ln>
          </a:insideH>
          <a:insideV>
            <a:ln w="12700" cap="flat">
              <a:solidFill>
                <a:srgbClr val="424249"/>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424249"/>
              </a:solidFill>
              <a:prstDash val="solid"/>
              <a:round/>
            </a:ln>
          </a:left>
          <a:right>
            <a:ln w="12700" cap="flat">
              <a:solidFill>
                <a:srgbClr val="424249"/>
              </a:solidFill>
              <a:prstDash val="solid"/>
              <a:round/>
            </a:ln>
          </a:right>
          <a:top>
            <a:ln w="12700" cap="flat">
              <a:solidFill>
                <a:srgbClr val="424249"/>
              </a:solidFill>
              <a:prstDash val="solid"/>
              <a:round/>
            </a:ln>
          </a:top>
          <a:bottom>
            <a:ln w="12700" cap="flat">
              <a:solidFill>
                <a:srgbClr val="424249"/>
              </a:solidFill>
              <a:prstDash val="solid"/>
              <a:round/>
            </a:ln>
          </a:bottom>
          <a:insideH>
            <a:ln w="12700" cap="flat">
              <a:solidFill>
                <a:srgbClr val="424249"/>
              </a:solidFill>
              <a:prstDash val="solid"/>
              <a:round/>
            </a:ln>
          </a:insideH>
          <a:insideV>
            <a:ln w="12700" cap="flat">
              <a:solidFill>
                <a:srgbClr val="424249"/>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424249"/>
        </a:fontRef>
        <a:srgbClr val="424249"/>
      </a:tcTxStyle>
      <a:tcStyle>
        <a:tcBdr>
          <a:left>
            <a:ln w="12700" cap="flat">
              <a:solidFill>
                <a:srgbClr val="424249"/>
              </a:solidFill>
              <a:prstDash val="solid"/>
              <a:round/>
            </a:ln>
          </a:left>
          <a:right>
            <a:ln w="12700" cap="flat">
              <a:solidFill>
                <a:srgbClr val="424249"/>
              </a:solidFill>
              <a:prstDash val="solid"/>
              <a:round/>
            </a:ln>
          </a:right>
          <a:top>
            <a:ln w="12700" cap="flat">
              <a:solidFill>
                <a:srgbClr val="424249"/>
              </a:solidFill>
              <a:prstDash val="solid"/>
              <a:round/>
            </a:ln>
          </a:top>
          <a:bottom>
            <a:ln w="12700" cap="flat">
              <a:solidFill>
                <a:srgbClr val="424249"/>
              </a:solidFill>
              <a:prstDash val="solid"/>
              <a:round/>
            </a:ln>
          </a:bottom>
          <a:insideH>
            <a:ln w="12700" cap="flat">
              <a:solidFill>
                <a:srgbClr val="424249"/>
              </a:solidFill>
              <a:prstDash val="solid"/>
              <a:round/>
            </a:ln>
          </a:insideH>
          <a:insideV>
            <a:ln w="12700" cap="flat">
              <a:solidFill>
                <a:srgbClr val="424249"/>
              </a:solidFill>
              <a:prstDash val="solid"/>
              <a:round/>
            </a:ln>
          </a:insideV>
        </a:tcBdr>
        <a:fill>
          <a:solidFill>
            <a:schemeClr val="accent3"/>
          </a:solidFill>
        </a:fill>
      </a:tcStyle>
    </a:firstCol>
    <a:lastRow>
      <a:tcTxStyle b="on" i="off">
        <a:fontRef idx="major">
          <a:srgbClr val="424249"/>
        </a:fontRef>
        <a:srgbClr val="424249"/>
      </a:tcTxStyle>
      <a:tcStyle>
        <a:tcBdr>
          <a:left>
            <a:ln w="12700" cap="flat">
              <a:solidFill>
                <a:srgbClr val="424249"/>
              </a:solidFill>
              <a:prstDash val="solid"/>
              <a:round/>
            </a:ln>
          </a:left>
          <a:right>
            <a:ln w="12700" cap="flat">
              <a:solidFill>
                <a:srgbClr val="424249"/>
              </a:solidFill>
              <a:prstDash val="solid"/>
              <a:round/>
            </a:ln>
          </a:right>
          <a:top>
            <a:ln w="38100" cap="flat">
              <a:solidFill>
                <a:srgbClr val="424249"/>
              </a:solidFill>
              <a:prstDash val="solid"/>
              <a:round/>
            </a:ln>
          </a:top>
          <a:bottom>
            <a:ln w="12700" cap="flat">
              <a:solidFill>
                <a:srgbClr val="424249"/>
              </a:solidFill>
              <a:prstDash val="solid"/>
              <a:round/>
            </a:ln>
          </a:bottom>
          <a:insideH>
            <a:ln w="12700" cap="flat">
              <a:solidFill>
                <a:srgbClr val="424249"/>
              </a:solidFill>
              <a:prstDash val="solid"/>
              <a:round/>
            </a:ln>
          </a:insideH>
          <a:insideV>
            <a:ln w="12700" cap="flat">
              <a:solidFill>
                <a:srgbClr val="424249"/>
              </a:solidFill>
              <a:prstDash val="solid"/>
              <a:round/>
            </a:ln>
          </a:insideV>
        </a:tcBdr>
        <a:fill>
          <a:solidFill>
            <a:schemeClr val="accent3"/>
          </a:solidFill>
        </a:fill>
      </a:tcStyle>
    </a:lastRow>
    <a:firstRow>
      <a:tcTxStyle b="on" i="off">
        <a:fontRef idx="major">
          <a:srgbClr val="424249"/>
        </a:fontRef>
        <a:srgbClr val="424249"/>
      </a:tcTxStyle>
      <a:tcStyle>
        <a:tcBdr>
          <a:left>
            <a:ln w="12700" cap="flat">
              <a:solidFill>
                <a:srgbClr val="424249"/>
              </a:solidFill>
              <a:prstDash val="solid"/>
              <a:round/>
            </a:ln>
          </a:left>
          <a:right>
            <a:ln w="12700" cap="flat">
              <a:solidFill>
                <a:srgbClr val="424249"/>
              </a:solidFill>
              <a:prstDash val="solid"/>
              <a:round/>
            </a:ln>
          </a:right>
          <a:top>
            <a:ln w="12700" cap="flat">
              <a:solidFill>
                <a:srgbClr val="424249"/>
              </a:solidFill>
              <a:prstDash val="solid"/>
              <a:round/>
            </a:ln>
          </a:top>
          <a:bottom>
            <a:ln w="38100" cap="flat">
              <a:solidFill>
                <a:srgbClr val="424249"/>
              </a:solidFill>
              <a:prstDash val="solid"/>
              <a:round/>
            </a:ln>
          </a:bottom>
          <a:insideH>
            <a:ln w="12700" cap="flat">
              <a:solidFill>
                <a:srgbClr val="424249"/>
              </a:solidFill>
              <a:prstDash val="solid"/>
              <a:round/>
            </a:ln>
          </a:insideH>
          <a:insideV>
            <a:ln w="12700" cap="flat">
              <a:solidFill>
                <a:srgbClr val="424249"/>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424249"/>
              </a:solidFill>
              <a:prstDash val="solid"/>
              <a:round/>
            </a:ln>
          </a:left>
          <a:right>
            <a:ln w="12700" cap="flat">
              <a:solidFill>
                <a:srgbClr val="424249"/>
              </a:solidFill>
              <a:prstDash val="solid"/>
              <a:round/>
            </a:ln>
          </a:right>
          <a:top>
            <a:ln w="12700" cap="flat">
              <a:solidFill>
                <a:srgbClr val="424249"/>
              </a:solidFill>
              <a:prstDash val="solid"/>
              <a:round/>
            </a:ln>
          </a:top>
          <a:bottom>
            <a:ln w="12700" cap="flat">
              <a:solidFill>
                <a:srgbClr val="424249"/>
              </a:solidFill>
              <a:prstDash val="solid"/>
              <a:round/>
            </a:ln>
          </a:bottom>
          <a:insideH>
            <a:ln w="12700" cap="flat">
              <a:solidFill>
                <a:srgbClr val="424249"/>
              </a:solidFill>
              <a:prstDash val="solid"/>
              <a:round/>
            </a:ln>
          </a:insideH>
          <a:insideV>
            <a:ln w="12700" cap="flat">
              <a:solidFill>
                <a:srgbClr val="424249"/>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424249"/>
        </a:fontRef>
        <a:srgbClr val="424249"/>
      </a:tcTxStyle>
      <a:tcStyle>
        <a:tcBdr>
          <a:left>
            <a:ln w="12700" cap="flat">
              <a:solidFill>
                <a:srgbClr val="424249"/>
              </a:solidFill>
              <a:prstDash val="solid"/>
              <a:round/>
            </a:ln>
          </a:left>
          <a:right>
            <a:ln w="12700" cap="flat">
              <a:solidFill>
                <a:srgbClr val="424249"/>
              </a:solidFill>
              <a:prstDash val="solid"/>
              <a:round/>
            </a:ln>
          </a:right>
          <a:top>
            <a:ln w="12700" cap="flat">
              <a:solidFill>
                <a:srgbClr val="424249"/>
              </a:solidFill>
              <a:prstDash val="solid"/>
              <a:round/>
            </a:ln>
          </a:top>
          <a:bottom>
            <a:ln w="12700" cap="flat">
              <a:solidFill>
                <a:srgbClr val="424249"/>
              </a:solidFill>
              <a:prstDash val="solid"/>
              <a:round/>
            </a:ln>
          </a:bottom>
          <a:insideH>
            <a:ln w="12700" cap="flat">
              <a:solidFill>
                <a:srgbClr val="424249"/>
              </a:solidFill>
              <a:prstDash val="solid"/>
              <a:round/>
            </a:ln>
          </a:insideH>
          <a:insideV>
            <a:ln w="12700" cap="flat">
              <a:solidFill>
                <a:srgbClr val="424249"/>
              </a:solidFill>
              <a:prstDash val="solid"/>
              <a:round/>
            </a:ln>
          </a:insideV>
        </a:tcBdr>
        <a:fill>
          <a:solidFill>
            <a:schemeClr val="accent6"/>
          </a:solidFill>
        </a:fill>
      </a:tcStyle>
    </a:firstCol>
    <a:lastRow>
      <a:tcTxStyle b="on" i="off">
        <a:fontRef idx="major">
          <a:srgbClr val="424249"/>
        </a:fontRef>
        <a:srgbClr val="424249"/>
      </a:tcTxStyle>
      <a:tcStyle>
        <a:tcBdr>
          <a:left>
            <a:ln w="12700" cap="flat">
              <a:solidFill>
                <a:srgbClr val="424249"/>
              </a:solidFill>
              <a:prstDash val="solid"/>
              <a:round/>
            </a:ln>
          </a:left>
          <a:right>
            <a:ln w="12700" cap="flat">
              <a:solidFill>
                <a:srgbClr val="424249"/>
              </a:solidFill>
              <a:prstDash val="solid"/>
              <a:round/>
            </a:ln>
          </a:right>
          <a:top>
            <a:ln w="38100" cap="flat">
              <a:solidFill>
                <a:srgbClr val="424249"/>
              </a:solidFill>
              <a:prstDash val="solid"/>
              <a:round/>
            </a:ln>
          </a:top>
          <a:bottom>
            <a:ln w="12700" cap="flat">
              <a:solidFill>
                <a:srgbClr val="424249"/>
              </a:solidFill>
              <a:prstDash val="solid"/>
              <a:round/>
            </a:ln>
          </a:bottom>
          <a:insideH>
            <a:ln w="12700" cap="flat">
              <a:solidFill>
                <a:srgbClr val="424249"/>
              </a:solidFill>
              <a:prstDash val="solid"/>
              <a:round/>
            </a:ln>
          </a:insideH>
          <a:insideV>
            <a:ln w="12700" cap="flat">
              <a:solidFill>
                <a:srgbClr val="424249"/>
              </a:solidFill>
              <a:prstDash val="solid"/>
              <a:round/>
            </a:ln>
          </a:insideV>
        </a:tcBdr>
        <a:fill>
          <a:solidFill>
            <a:schemeClr val="accent6"/>
          </a:solidFill>
        </a:fill>
      </a:tcStyle>
    </a:lastRow>
    <a:firstRow>
      <a:tcTxStyle b="on" i="off">
        <a:fontRef idx="major">
          <a:srgbClr val="424249"/>
        </a:fontRef>
        <a:srgbClr val="424249"/>
      </a:tcTxStyle>
      <a:tcStyle>
        <a:tcBdr>
          <a:left>
            <a:ln w="12700" cap="flat">
              <a:solidFill>
                <a:srgbClr val="424249"/>
              </a:solidFill>
              <a:prstDash val="solid"/>
              <a:round/>
            </a:ln>
          </a:left>
          <a:right>
            <a:ln w="12700" cap="flat">
              <a:solidFill>
                <a:srgbClr val="424249"/>
              </a:solidFill>
              <a:prstDash val="solid"/>
              <a:round/>
            </a:ln>
          </a:right>
          <a:top>
            <a:ln w="12700" cap="flat">
              <a:solidFill>
                <a:srgbClr val="424249"/>
              </a:solidFill>
              <a:prstDash val="solid"/>
              <a:round/>
            </a:ln>
          </a:top>
          <a:bottom>
            <a:ln w="38100" cap="flat">
              <a:solidFill>
                <a:srgbClr val="424249"/>
              </a:solidFill>
              <a:prstDash val="solid"/>
              <a:round/>
            </a:ln>
          </a:bottom>
          <a:insideH>
            <a:ln w="12700" cap="flat">
              <a:solidFill>
                <a:srgbClr val="424249"/>
              </a:solidFill>
              <a:prstDash val="solid"/>
              <a:round/>
            </a:ln>
          </a:insideH>
          <a:insideV>
            <a:ln w="12700" cap="flat">
              <a:solidFill>
                <a:srgbClr val="424249"/>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424249"/>
          </a:solidFill>
        </a:fill>
      </a:tcStyle>
    </a:band2H>
    <a:firstCol>
      <a:tcTxStyle b="on" i="off">
        <a:fontRef idx="major">
          <a:srgbClr val="424249"/>
        </a:fontRef>
        <a:srgbClr val="42424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424249"/>
          </a:solidFill>
        </a:fill>
      </a:tcStyle>
    </a:lastRow>
    <a:firstRow>
      <a:tcTxStyle b="on" i="off">
        <a:fontRef idx="major">
          <a:srgbClr val="424249"/>
        </a:fontRef>
        <a:srgbClr val="424249"/>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424249"/>
              </a:solidFill>
              <a:prstDash val="solid"/>
              <a:round/>
            </a:ln>
          </a:left>
          <a:right>
            <a:ln w="12700" cap="flat">
              <a:solidFill>
                <a:srgbClr val="424249"/>
              </a:solidFill>
              <a:prstDash val="solid"/>
              <a:round/>
            </a:ln>
          </a:right>
          <a:top>
            <a:ln w="12700" cap="flat">
              <a:solidFill>
                <a:srgbClr val="424249"/>
              </a:solidFill>
              <a:prstDash val="solid"/>
              <a:round/>
            </a:ln>
          </a:top>
          <a:bottom>
            <a:ln w="12700" cap="flat">
              <a:solidFill>
                <a:srgbClr val="424249"/>
              </a:solidFill>
              <a:prstDash val="solid"/>
              <a:round/>
            </a:ln>
          </a:bottom>
          <a:insideH>
            <a:ln w="12700" cap="flat">
              <a:solidFill>
                <a:srgbClr val="424249"/>
              </a:solidFill>
              <a:prstDash val="solid"/>
              <a:round/>
            </a:ln>
          </a:insideH>
          <a:insideV>
            <a:ln w="12700" cap="flat">
              <a:solidFill>
                <a:srgbClr val="424249"/>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424249"/>
        </a:fontRef>
        <a:srgbClr val="424249"/>
      </a:tcTxStyle>
      <a:tcStyle>
        <a:tcBdr>
          <a:left>
            <a:ln w="12700" cap="flat">
              <a:solidFill>
                <a:srgbClr val="424249"/>
              </a:solidFill>
              <a:prstDash val="solid"/>
              <a:round/>
            </a:ln>
          </a:left>
          <a:right>
            <a:ln w="12700" cap="flat">
              <a:solidFill>
                <a:srgbClr val="424249"/>
              </a:solidFill>
              <a:prstDash val="solid"/>
              <a:round/>
            </a:ln>
          </a:right>
          <a:top>
            <a:ln w="12700" cap="flat">
              <a:solidFill>
                <a:srgbClr val="424249"/>
              </a:solidFill>
              <a:prstDash val="solid"/>
              <a:round/>
            </a:ln>
          </a:top>
          <a:bottom>
            <a:ln w="12700" cap="flat">
              <a:solidFill>
                <a:srgbClr val="424249"/>
              </a:solidFill>
              <a:prstDash val="solid"/>
              <a:round/>
            </a:ln>
          </a:bottom>
          <a:insideH>
            <a:ln w="12700" cap="flat">
              <a:solidFill>
                <a:srgbClr val="424249"/>
              </a:solidFill>
              <a:prstDash val="solid"/>
              <a:round/>
            </a:ln>
          </a:insideH>
          <a:insideV>
            <a:ln w="12700" cap="flat">
              <a:solidFill>
                <a:srgbClr val="424249"/>
              </a:solidFill>
              <a:prstDash val="solid"/>
              <a:round/>
            </a:ln>
          </a:insideV>
        </a:tcBdr>
        <a:fill>
          <a:solidFill>
            <a:srgbClr val="000000"/>
          </a:solidFill>
        </a:fill>
      </a:tcStyle>
    </a:firstCol>
    <a:lastRow>
      <a:tcTxStyle b="on" i="off">
        <a:fontRef idx="major">
          <a:srgbClr val="424249"/>
        </a:fontRef>
        <a:srgbClr val="424249"/>
      </a:tcTxStyle>
      <a:tcStyle>
        <a:tcBdr>
          <a:left>
            <a:ln w="12700" cap="flat">
              <a:solidFill>
                <a:srgbClr val="424249"/>
              </a:solidFill>
              <a:prstDash val="solid"/>
              <a:round/>
            </a:ln>
          </a:left>
          <a:right>
            <a:ln w="12700" cap="flat">
              <a:solidFill>
                <a:srgbClr val="424249"/>
              </a:solidFill>
              <a:prstDash val="solid"/>
              <a:round/>
            </a:ln>
          </a:right>
          <a:top>
            <a:ln w="38100" cap="flat">
              <a:solidFill>
                <a:srgbClr val="424249"/>
              </a:solidFill>
              <a:prstDash val="solid"/>
              <a:round/>
            </a:ln>
          </a:top>
          <a:bottom>
            <a:ln w="12700" cap="flat">
              <a:solidFill>
                <a:srgbClr val="424249"/>
              </a:solidFill>
              <a:prstDash val="solid"/>
              <a:round/>
            </a:ln>
          </a:bottom>
          <a:insideH>
            <a:ln w="12700" cap="flat">
              <a:solidFill>
                <a:srgbClr val="424249"/>
              </a:solidFill>
              <a:prstDash val="solid"/>
              <a:round/>
            </a:ln>
          </a:insideH>
          <a:insideV>
            <a:ln w="12700" cap="flat">
              <a:solidFill>
                <a:srgbClr val="424249"/>
              </a:solidFill>
              <a:prstDash val="solid"/>
              <a:round/>
            </a:ln>
          </a:insideV>
        </a:tcBdr>
        <a:fill>
          <a:solidFill>
            <a:srgbClr val="000000"/>
          </a:solidFill>
        </a:fill>
      </a:tcStyle>
    </a:lastRow>
    <a:firstRow>
      <a:tcTxStyle b="on" i="off">
        <a:fontRef idx="major">
          <a:srgbClr val="424249"/>
        </a:fontRef>
        <a:srgbClr val="424249"/>
      </a:tcTxStyle>
      <a:tcStyle>
        <a:tcBdr>
          <a:left>
            <a:ln w="12700" cap="flat">
              <a:solidFill>
                <a:srgbClr val="424249"/>
              </a:solidFill>
              <a:prstDash val="solid"/>
              <a:round/>
            </a:ln>
          </a:left>
          <a:right>
            <a:ln w="12700" cap="flat">
              <a:solidFill>
                <a:srgbClr val="424249"/>
              </a:solidFill>
              <a:prstDash val="solid"/>
              <a:round/>
            </a:ln>
          </a:right>
          <a:top>
            <a:ln w="12700" cap="flat">
              <a:solidFill>
                <a:srgbClr val="424249"/>
              </a:solidFill>
              <a:prstDash val="solid"/>
              <a:round/>
            </a:ln>
          </a:top>
          <a:bottom>
            <a:ln w="38100" cap="flat">
              <a:solidFill>
                <a:srgbClr val="424249"/>
              </a:solidFill>
              <a:prstDash val="solid"/>
              <a:round/>
            </a:ln>
          </a:bottom>
          <a:insideH>
            <a:ln w="12700" cap="flat">
              <a:solidFill>
                <a:srgbClr val="424249"/>
              </a:solidFill>
              <a:prstDash val="solid"/>
              <a:round/>
            </a:ln>
          </a:insideH>
          <a:insideV>
            <a:ln w="12700" cap="flat">
              <a:solidFill>
                <a:srgbClr val="424249"/>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8" name="Shape 38"/>
          <p:cNvSpPr/>
          <p:nvPr>
            <p:ph type="sldImg"/>
          </p:nvPr>
        </p:nvSpPr>
        <p:spPr>
          <a:xfrm>
            <a:off x="1143000" y="685800"/>
            <a:ext cx="4572000" cy="3429000"/>
          </a:xfrm>
          <a:prstGeom prst="rect">
            <a:avLst/>
          </a:prstGeom>
        </p:spPr>
        <p:txBody>
          <a:bodyPr/>
          <a:lstStyle/>
          <a:p>
            <a:pPr/>
          </a:p>
        </p:txBody>
      </p:sp>
      <p:sp>
        <p:nvSpPr>
          <p:cNvPr id="39" name="Shape 3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8" name="Slide Number"/>
          <p:cNvSpPr txBox="1"/>
          <p:nvPr>
            <p:ph type="sldNum" sz="quarter" idx="2"/>
          </p:nvPr>
        </p:nvSpPr>
        <p:spPr>
          <a:xfrm>
            <a:off x="11223989" y="6352699"/>
            <a:ext cx="358411" cy="370839"/>
          </a:xfrm>
          <a:prstGeom prst="rect">
            <a:avLst/>
          </a:prstGeom>
        </p:spPr>
        <p:txBody>
          <a:bodyPr lIns="45718" tIns="45718" rIns="45718" bIns="45718"/>
          <a:lstStyle>
            <a:lvl1pPr>
              <a:defRPr sz="1800">
                <a:solidFill>
                  <a:srgbClr val="000000"/>
                </a:solidFill>
                <a:latin typeface="+mj-lt"/>
                <a:ea typeface="+mj-ea"/>
                <a:cs typeface="+mj-cs"/>
                <a:sym typeface="Helvetic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5" name="Slide Number"/>
          <p:cNvSpPr txBox="1"/>
          <p:nvPr>
            <p:ph type="sldNum" sz="quarter" idx="2"/>
          </p:nvPr>
        </p:nvSpPr>
        <p:spPr>
          <a:xfrm>
            <a:off x="11223989" y="6352699"/>
            <a:ext cx="358411" cy="370839"/>
          </a:xfrm>
          <a:prstGeom prst="rect">
            <a:avLst/>
          </a:prstGeom>
        </p:spPr>
        <p:txBody>
          <a:bodyPr lIns="45718" tIns="45718" rIns="45718" bIns="45718"/>
          <a:lstStyle>
            <a:lvl1pPr>
              <a:defRPr sz="1800">
                <a:solidFill>
                  <a:srgbClr val="000000"/>
                </a:solidFill>
                <a:latin typeface="+mj-lt"/>
                <a:ea typeface="+mj-ea"/>
                <a:cs typeface="+mj-cs"/>
                <a:sym typeface="Helvetic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6F6F6"/>
        </a:solidFill>
      </p:bgPr>
    </p:bg>
    <p:spTree>
      <p:nvGrpSpPr>
        <p:cNvPr id="1" name=""/>
        <p:cNvGrpSpPr/>
        <p:nvPr/>
      </p:nvGrpSpPr>
      <p:grpSpPr>
        <a:xfrm>
          <a:off x="0" y="0"/>
          <a:ext cx="0" cy="0"/>
          <a:chOff x="0" y="0"/>
          <a:chExt cx="0" cy="0"/>
        </a:xfrm>
      </p:grpSpPr>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274637"/>
            <a:ext cx="10972800" cy="132556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333333"/>
                </a:solidFill>
                <a:latin typeface="Myriad Pro Light"/>
                <a:ea typeface="Myriad Pro Light"/>
                <a:cs typeface="Myriad Pro Light"/>
                <a:sym typeface="Myriad Pro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Lst>
  <p:transition xmlns:p14="http://schemas.microsoft.com/office/powerpoint/2010/main" spd="med" advClick="1"/>
  <p:txStyles>
    <p:titleStyle>
      <a:lvl1pPr marL="0" marR="0" indent="0" algn="l" defTabSz="457200" rtl="0" latinLnBrk="0">
        <a:lnSpc>
          <a:spcPct val="100000"/>
        </a:lnSpc>
        <a:spcBef>
          <a:spcPts val="0"/>
        </a:spcBef>
        <a:spcAft>
          <a:spcPts val="0"/>
        </a:spcAft>
        <a:buClrTx/>
        <a:buSzTx/>
        <a:buFontTx/>
        <a:buNone/>
        <a:tabLst/>
        <a:defRPr b="0" baseline="0" cap="none" i="0" spc="0" strike="noStrike" sz="1200" u="none">
          <a:solidFill>
            <a:srgbClr val="000000"/>
          </a:solidFill>
          <a:uFillTx/>
          <a:latin typeface="+mj-lt"/>
          <a:ea typeface="+mj-ea"/>
          <a:cs typeface="+mj-cs"/>
          <a:sym typeface="Helvetica"/>
        </a:defRPr>
      </a:lvl1pPr>
      <a:lvl2pPr marL="0" marR="0" indent="0" algn="l" defTabSz="457200" rtl="0" latinLnBrk="0">
        <a:lnSpc>
          <a:spcPct val="100000"/>
        </a:lnSpc>
        <a:spcBef>
          <a:spcPts val="0"/>
        </a:spcBef>
        <a:spcAft>
          <a:spcPts val="0"/>
        </a:spcAft>
        <a:buClrTx/>
        <a:buSzTx/>
        <a:buFontTx/>
        <a:buNone/>
        <a:tabLst/>
        <a:defRPr b="0" baseline="0" cap="none" i="0" spc="0" strike="noStrike" sz="1200" u="none">
          <a:solidFill>
            <a:srgbClr val="000000"/>
          </a:solidFill>
          <a:uFillTx/>
          <a:latin typeface="+mj-lt"/>
          <a:ea typeface="+mj-ea"/>
          <a:cs typeface="+mj-cs"/>
          <a:sym typeface="Helvetica"/>
        </a:defRPr>
      </a:lvl2pPr>
      <a:lvl3pPr marL="0" marR="0" indent="0" algn="l" defTabSz="457200" rtl="0" latinLnBrk="0">
        <a:lnSpc>
          <a:spcPct val="100000"/>
        </a:lnSpc>
        <a:spcBef>
          <a:spcPts val="0"/>
        </a:spcBef>
        <a:spcAft>
          <a:spcPts val="0"/>
        </a:spcAft>
        <a:buClrTx/>
        <a:buSzTx/>
        <a:buFontTx/>
        <a:buNone/>
        <a:tabLst/>
        <a:defRPr b="0" baseline="0" cap="none" i="0" spc="0" strike="noStrike" sz="1200" u="none">
          <a:solidFill>
            <a:srgbClr val="000000"/>
          </a:solidFill>
          <a:uFillTx/>
          <a:latin typeface="+mj-lt"/>
          <a:ea typeface="+mj-ea"/>
          <a:cs typeface="+mj-cs"/>
          <a:sym typeface="Helvetica"/>
        </a:defRPr>
      </a:lvl3pPr>
      <a:lvl4pPr marL="0" marR="0" indent="0" algn="l" defTabSz="457200" rtl="0" latinLnBrk="0">
        <a:lnSpc>
          <a:spcPct val="100000"/>
        </a:lnSpc>
        <a:spcBef>
          <a:spcPts val="0"/>
        </a:spcBef>
        <a:spcAft>
          <a:spcPts val="0"/>
        </a:spcAft>
        <a:buClrTx/>
        <a:buSzTx/>
        <a:buFontTx/>
        <a:buNone/>
        <a:tabLst/>
        <a:defRPr b="0" baseline="0" cap="none" i="0" spc="0" strike="noStrike" sz="1200" u="none">
          <a:solidFill>
            <a:srgbClr val="000000"/>
          </a:solidFill>
          <a:uFillTx/>
          <a:latin typeface="+mj-lt"/>
          <a:ea typeface="+mj-ea"/>
          <a:cs typeface="+mj-cs"/>
          <a:sym typeface="Helvetica"/>
        </a:defRPr>
      </a:lvl4pPr>
      <a:lvl5pPr marL="0" marR="0" indent="0" algn="l" defTabSz="457200" rtl="0" latinLnBrk="0">
        <a:lnSpc>
          <a:spcPct val="100000"/>
        </a:lnSpc>
        <a:spcBef>
          <a:spcPts val="0"/>
        </a:spcBef>
        <a:spcAft>
          <a:spcPts val="0"/>
        </a:spcAft>
        <a:buClrTx/>
        <a:buSzTx/>
        <a:buFontTx/>
        <a:buNone/>
        <a:tabLst/>
        <a:defRPr b="0" baseline="0" cap="none" i="0" spc="0" strike="noStrike" sz="1200" u="none">
          <a:solidFill>
            <a:srgbClr val="000000"/>
          </a:solidFill>
          <a:uFillTx/>
          <a:latin typeface="+mj-lt"/>
          <a:ea typeface="+mj-ea"/>
          <a:cs typeface="+mj-cs"/>
          <a:sym typeface="Helvetica"/>
        </a:defRPr>
      </a:lvl5pPr>
      <a:lvl6pPr marL="0" marR="0" indent="457200" algn="l" defTabSz="457200" rtl="0" latinLnBrk="0">
        <a:lnSpc>
          <a:spcPct val="100000"/>
        </a:lnSpc>
        <a:spcBef>
          <a:spcPts val="0"/>
        </a:spcBef>
        <a:spcAft>
          <a:spcPts val="0"/>
        </a:spcAft>
        <a:buClrTx/>
        <a:buSzTx/>
        <a:buFontTx/>
        <a:buNone/>
        <a:tabLst/>
        <a:defRPr b="0" baseline="0" cap="none" i="0" spc="0" strike="noStrike" sz="1200" u="none">
          <a:solidFill>
            <a:srgbClr val="000000"/>
          </a:solidFill>
          <a:uFillTx/>
          <a:latin typeface="+mj-lt"/>
          <a:ea typeface="+mj-ea"/>
          <a:cs typeface="+mj-cs"/>
          <a:sym typeface="Helvetica"/>
        </a:defRPr>
      </a:lvl6pPr>
      <a:lvl7pPr marL="0" marR="0" indent="914400" algn="l" defTabSz="457200" rtl="0" latinLnBrk="0">
        <a:lnSpc>
          <a:spcPct val="100000"/>
        </a:lnSpc>
        <a:spcBef>
          <a:spcPts val="0"/>
        </a:spcBef>
        <a:spcAft>
          <a:spcPts val="0"/>
        </a:spcAft>
        <a:buClrTx/>
        <a:buSzTx/>
        <a:buFontTx/>
        <a:buNone/>
        <a:tabLst/>
        <a:defRPr b="0" baseline="0" cap="none" i="0" spc="0" strike="noStrike" sz="1200" u="none">
          <a:solidFill>
            <a:srgbClr val="000000"/>
          </a:solidFill>
          <a:uFillTx/>
          <a:latin typeface="+mj-lt"/>
          <a:ea typeface="+mj-ea"/>
          <a:cs typeface="+mj-cs"/>
          <a:sym typeface="Helvetica"/>
        </a:defRPr>
      </a:lvl7pPr>
      <a:lvl8pPr marL="0" marR="0" indent="1371600" algn="l" defTabSz="457200" rtl="0" latinLnBrk="0">
        <a:lnSpc>
          <a:spcPct val="100000"/>
        </a:lnSpc>
        <a:spcBef>
          <a:spcPts val="0"/>
        </a:spcBef>
        <a:spcAft>
          <a:spcPts val="0"/>
        </a:spcAft>
        <a:buClrTx/>
        <a:buSzTx/>
        <a:buFontTx/>
        <a:buNone/>
        <a:tabLst/>
        <a:defRPr b="0" baseline="0" cap="none" i="0" spc="0" strike="noStrike" sz="1200" u="none">
          <a:solidFill>
            <a:srgbClr val="000000"/>
          </a:solidFill>
          <a:uFillTx/>
          <a:latin typeface="+mj-lt"/>
          <a:ea typeface="+mj-ea"/>
          <a:cs typeface="+mj-cs"/>
          <a:sym typeface="Helvetica"/>
        </a:defRPr>
      </a:lvl8pPr>
      <a:lvl9pPr marL="0" marR="0" indent="1828800" algn="l" defTabSz="457200" rtl="0" latinLnBrk="0">
        <a:lnSpc>
          <a:spcPct val="100000"/>
        </a:lnSpc>
        <a:spcBef>
          <a:spcPts val="0"/>
        </a:spcBef>
        <a:spcAft>
          <a:spcPts val="0"/>
        </a:spcAft>
        <a:buClrTx/>
        <a:buSzTx/>
        <a:buFontTx/>
        <a:buNone/>
        <a:tabLst/>
        <a:defRPr b="0" baseline="0" cap="none" i="0" spc="0" strike="noStrike" sz="1200" u="none">
          <a:solidFill>
            <a:srgbClr val="000000"/>
          </a:solidFill>
          <a:uFillTx/>
          <a:latin typeface="+mj-lt"/>
          <a:ea typeface="+mj-ea"/>
          <a:cs typeface="+mj-cs"/>
          <a:sym typeface="Helvetica"/>
        </a:defRPr>
      </a:lvl9pPr>
    </p:titleStyle>
    <p:bodyStyle>
      <a:lvl1pPr marL="0" marR="0" indent="0" algn="l" defTabSz="457200" rtl="0" latinLnBrk="0">
        <a:lnSpc>
          <a:spcPct val="100000"/>
        </a:lnSpc>
        <a:spcBef>
          <a:spcPts val="0"/>
        </a:spcBef>
        <a:spcAft>
          <a:spcPts val="0"/>
        </a:spcAft>
        <a:buClrTx/>
        <a:buSzTx/>
        <a:buFontTx/>
        <a:buNone/>
        <a:tabLst/>
        <a:defRPr b="0" baseline="0" cap="none" i="0" spc="0" strike="noStrike" sz="1200" u="none">
          <a:solidFill>
            <a:srgbClr val="000000"/>
          </a:solidFill>
          <a:uFillTx/>
          <a:latin typeface="+mj-lt"/>
          <a:ea typeface="+mj-ea"/>
          <a:cs typeface="+mj-cs"/>
          <a:sym typeface="Helvetica"/>
        </a:defRPr>
      </a:lvl1pPr>
      <a:lvl2pPr marL="0" marR="0" indent="228600" algn="l" defTabSz="457200" rtl="0" latinLnBrk="0">
        <a:lnSpc>
          <a:spcPct val="100000"/>
        </a:lnSpc>
        <a:spcBef>
          <a:spcPts val="0"/>
        </a:spcBef>
        <a:spcAft>
          <a:spcPts val="0"/>
        </a:spcAft>
        <a:buClrTx/>
        <a:buSzTx/>
        <a:buFontTx/>
        <a:buNone/>
        <a:tabLst/>
        <a:defRPr b="0" baseline="0" cap="none" i="0" spc="0" strike="noStrike" sz="1200" u="none">
          <a:solidFill>
            <a:srgbClr val="000000"/>
          </a:solidFill>
          <a:uFillTx/>
          <a:latin typeface="+mj-lt"/>
          <a:ea typeface="+mj-ea"/>
          <a:cs typeface="+mj-cs"/>
          <a:sym typeface="Helvetica"/>
        </a:defRPr>
      </a:lvl2pPr>
      <a:lvl3pPr marL="0" marR="0" indent="457200" algn="l" defTabSz="457200" rtl="0" latinLnBrk="0">
        <a:lnSpc>
          <a:spcPct val="100000"/>
        </a:lnSpc>
        <a:spcBef>
          <a:spcPts val="0"/>
        </a:spcBef>
        <a:spcAft>
          <a:spcPts val="0"/>
        </a:spcAft>
        <a:buClrTx/>
        <a:buSzTx/>
        <a:buFontTx/>
        <a:buNone/>
        <a:tabLst/>
        <a:defRPr b="0" baseline="0" cap="none" i="0" spc="0" strike="noStrike" sz="1200" u="none">
          <a:solidFill>
            <a:srgbClr val="000000"/>
          </a:solidFill>
          <a:uFillTx/>
          <a:latin typeface="+mj-lt"/>
          <a:ea typeface="+mj-ea"/>
          <a:cs typeface="+mj-cs"/>
          <a:sym typeface="Helvetica"/>
        </a:defRPr>
      </a:lvl3pPr>
      <a:lvl4pPr marL="0" marR="0" indent="685800" algn="l" defTabSz="457200" rtl="0" latinLnBrk="0">
        <a:lnSpc>
          <a:spcPct val="100000"/>
        </a:lnSpc>
        <a:spcBef>
          <a:spcPts val="0"/>
        </a:spcBef>
        <a:spcAft>
          <a:spcPts val="0"/>
        </a:spcAft>
        <a:buClrTx/>
        <a:buSzTx/>
        <a:buFontTx/>
        <a:buNone/>
        <a:tabLst/>
        <a:defRPr b="0" baseline="0" cap="none" i="0" spc="0" strike="noStrike" sz="1200" u="none">
          <a:solidFill>
            <a:srgbClr val="000000"/>
          </a:solidFill>
          <a:uFillTx/>
          <a:latin typeface="+mj-lt"/>
          <a:ea typeface="+mj-ea"/>
          <a:cs typeface="+mj-cs"/>
          <a:sym typeface="Helvetica"/>
        </a:defRPr>
      </a:lvl4pPr>
      <a:lvl5pPr marL="0" marR="0" indent="914400" algn="l" defTabSz="457200" rtl="0" latinLnBrk="0">
        <a:lnSpc>
          <a:spcPct val="100000"/>
        </a:lnSpc>
        <a:spcBef>
          <a:spcPts val="0"/>
        </a:spcBef>
        <a:spcAft>
          <a:spcPts val="0"/>
        </a:spcAft>
        <a:buClrTx/>
        <a:buSzTx/>
        <a:buFontTx/>
        <a:buNone/>
        <a:tabLst/>
        <a:defRPr b="0" baseline="0" cap="none" i="0" spc="0" strike="noStrike" sz="1200" u="none">
          <a:solidFill>
            <a:srgbClr val="000000"/>
          </a:solidFill>
          <a:uFillTx/>
          <a:latin typeface="+mj-lt"/>
          <a:ea typeface="+mj-ea"/>
          <a:cs typeface="+mj-cs"/>
          <a:sym typeface="Helvetica"/>
        </a:defRPr>
      </a:lvl5pPr>
      <a:lvl6pPr marL="0" marR="0" indent="1371600" algn="l" defTabSz="457200" rtl="0" latinLnBrk="0">
        <a:lnSpc>
          <a:spcPct val="100000"/>
        </a:lnSpc>
        <a:spcBef>
          <a:spcPts val="0"/>
        </a:spcBef>
        <a:spcAft>
          <a:spcPts val="0"/>
        </a:spcAft>
        <a:buClrTx/>
        <a:buSzTx/>
        <a:buFontTx/>
        <a:buNone/>
        <a:tabLst/>
        <a:defRPr b="0" baseline="0" cap="none" i="0" spc="0" strike="noStrike" sz="1200" u="none">
          <a:solidFill>
            <a:srgbClr val="000000"/>
          </a:solidFill>
          <a:uFillTx/>
          <a:latin typeface="+mj-lt"/>
          <a:ea typeface="+mj-ea"/>
          <a:cs typeface="+mj-cs"/>
          <a:sym typeface="Helvetica"/>
        </a:defRPr>
      </a:lvl6pPr>
      <a:lvl7pPr marL="0" marR="0" indent="1828800" algn="l" defTabSz="457200" rtl="0" latinLnBrk="0">
        <a:lnSpc>
          <a:spcPct val="100000"/>
        </a:lnSpc>
        <a:spcBef>
          <a:spcPts val="0"/>
        </a:spcBef>
        <a:spcAft>
          <a:spcPts val="0"/>
        </a:spcAft>
        <a:buClrTx/>
        <a:buSzTx/>
        <a:buFontTx/>
        <a:buNone/>
        <a:tabLst/>
        <a:defRPr b="0" baseline="0" cap="none" i="0" spc="0" strike="noStrike" sz="1200" u="none">
          <a:solidFill>
            <a:srgbClr val="000000"/>
          </a:solidFill>
          <a:uFillTx/>
          <a:latin typeface="+mj-lt"/>
          <a:ea typeface="+mj-ea"/>
          <a:cs typeface="+mj-cs"/>
          <a:sym typeface="Helvetica"/>
        </a:defRPr>
      </a:lvl7pPr>
      <a:lvl8pPr marL="0" marR="0" indent="2286000" algn="l" defTabSz="457200" rtl="0" latinLnBrk="0">
        <a:lnSpc>
          <a:spcPct val="100000"/>
        </a:lnSpc>
        <a:spcBef>
          <a:spcPts val="0"/>
        </a:spcBef>
        <a:spcAft>
          <a:spcPts val="0"/>
        </a:spcAft>
        <a:buClrTx/>
        <a:buSzTx/>
        <a:buFontTx/>
        <a:buNone/>
        <a:tabLst/>
        <a:defRPr b="0" baseline="0" cap="none" i="0" spc="0" strike="noStrike" sz="1200" u="none">
          <a:solidFill>
            <a:srgbClr val="000000"/>
          </a:solidFill>
          <a:uFillTx/>
          <a:latin typeface="+mj-lt"/>
          <a:ea typeface="+mj-ea"/>
          <a:cs typeface="+mj-cs"/>
          <a:sym typeface="Helvetica"/>
        </a:defRPr>
      </a:lvl8pPr>
      <a:lvl9pPr marL="0" marR="0" indent="2743200" algn="l" defTabSz="457200" rtl="0" latinLnBrk="0">
        <a:lnSpc>
          <a:spcPct val="100000"/>
        </a:lnSpc>
        <a:spcBef>
          <a:spcPts val="0"/>
        </a:spcBef>
        <a:spcAft>
          <a:spcPts val="0"/>
        </a:spcAft>
        <a:buClrTx/>
        <a:buSzTx/>
        <a:buFontTx/>
        <a:buNone/>
        <a:tabLst/>
        <a:defRPr b="0" baseline="0" cap="none" i="0" spc="0" strike="noStrike" sz="1200" u="none">
          <a:solidFill>
            <a:srgbClr val="000000"/>
          </a:solidFill>
          <a:uFillTx/>
          <a:latin typeface="+mj-lt"/>
          <a:ea typeface="+mj-ea"/>
          <a:cs typeface="+mj-cs"/>
          <a:sym typeface="Helvetica"/>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Myriad Pro Light"/>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Myriad Pro Light"/>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Myriad Pro Ligh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Myriad Pro Ligh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Myriad Pro Light"/>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Myriad Pro Light"/>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Myriad Pro Light"/>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Myriad Pro Light"/>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Myriad Pro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nion.sk/vyhody-pre-poistencov" TargetMode="External"/><Relationship Id="rId3" Type="http://schemas.openxmlformats.org/officeDocument/2006/relationships/hyperlink" Target="https://www.union.sk/zlava-test-covid" TargetMode="External"/><Relationship Id="rId4" Type="http://schemas.openxmlformats.org/officeDocument/2006/relationships/image" Target="../media/image9.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hyperlink" Target="https://www.union.sk/podcasty/" TargetMode="External"/><Relationship Id="rId4" Type="http://schemas.openxmlformats.org/officeDocument/2006/relationships/image" Target="../media/image12.png"/><Relationship Id="rId5" Type="http://schemas.openxmlformats.org/officeDocument/2006/relationships/image" Target="../media/image13.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4.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 Id="rId3" Type="http://schemas.openxmlformats.org/officeDocument/2006/relationships/image" Target="../media/image15.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hyperlink" Target="https://www.achmea.nl/en" TargetMode="External"/><Relationship Id="rId4"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hyperlink" Target="https://www.slov-lex.sk/pravne-predpisy/SK/ZZ/2004/777/20180901"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1" name="Rectangle"/>
          <p:cNvSpPr/>
          <p:nvPr/>
        </p:nvSpPr>
        <p:spPr>
          <a:xfrm>
            <a:off x="2673349" y="2281237"/>
            <a:ext cx="9543610" cy="1082676"/>
          </a:xfrm>
          <a:prstGeom prst="rect">
            <a:avLst/>
          </a:prstGeom>
          <a:solidFill>
            <a:srgbClr val="D7002C">
              <a:alpha val="89802"/>
            </a:srgbClr>
          </a:solidFill>
          <a:ln w="12700">
            <a:miter lim="400000"/>
          </a:ln>
          <a:effectLst>
            <a:outerShdw sx="100000" sy="100000" kx="0" ky="0" algn="b" rotWithShape="0" blurRad="38100" dist="23000" dir="5400000">
              <a:srgbClr val="000000">
                <a:alpha val="34997"/>
              </a:srgbClr>
            </a:outerShdw>
          </a:effectLst>
        </p:spPr>
        <p:txBody>
          <a:bodyPr lIns="45718" tIns="45718" rIns="45718" bIns="45718" anchor="ctr"/>
          <a:lstStyle/>
          <a:p>
            <a:pPr>
              <a:defRPr>
                <a:solidFill>
                  <a:srgbClr val="333333"/>
                </a:solidFill>
                <a:latin typeface="Myriad Pro Light"/>
                <a:ea typeface="Myriad Pro Light"/>
                <a:cs typeface="Myriad Pro Light"/>
                <a:sym typeface="Myriad Pro Light"/>
              </a:defRPr>
            </a:pPr>
          </a:p>
        </p:txBody>
      </p:sp>
      <p:sp>
        <p:nvSpPr>
          <p:cNvPr id="42" name="Rectangle"/>
          <p:cNvSpPr/>
          <p:nvPr/>
        </p:nvSpPr>
        <p:spPr>
          <a:xfrm>
            <a:off x="11112" y="5753100"/>
            <a:ext cx="12191437" cy="1082675"/>
          </a:xfrm>
          <a:prstGeom prst="rect">
            <a:avLst/>
          </a:prstGeom>
          <a:gradFill>
            <a:gsLst>
              <a:gs pos="0">
                <a:srgbClr val="2E2E2E"/>
              </a:gs>
              <a:gs pos="79998">
                <a:srgbClr val="3D3D3D"/>
              </a:gs>
              <a:gs pos="100000">
                <a:srgbClr val="3D3D3D"/>
              </a:gs>
            </a:gsLst>
            <a:lin ang="16200000"/>
          </a:gradFill>
          <a:ln>
            <a:solidFill>
              <a:srgbClr val="3E3E3E"/>
            </a:solidFill>
          </a:ln>
          <a:effectLst>
            <a:outerShdw sx="100000" sy="100000" kx="0" ky="0" algn="b" rotWithShape="0" blurRad="38100" dist="23000" dir="5400000">
              <a:srgbClr val="000000">
                <a:alpha val="34997"/>
              </a:srgbClr>
            </a:outerShdw>
          </a:effectLst>
        </p:spPr>
        <p:txBody>
          <a:bodyPr lIns="45718" tIns="45718" rIns="45718" bIns="45718" anchor="ctr"/>
          <a:lstStyle/>
          <a:p>
            <a:pPr>
              <a:defRPr>
                <a:solidFill>
                  <a:srgbClr val="333333"/>
                </a:solidFill>
                <a:latin typeface="Myriad Pro Light"/>
                <a:ea typeface="Myriad Pro Light"/>
                <a:cs typeface="Myriad Pro Light"/>
                <a:sym typeface="Myriad Pro Light"/>
              </a:defRPr>
            </a:pPr>
          </a:p>
        </p:txBody>
      </p:sp>
      <p:sp>
        <p:nvSpPr>
          <p:cNvPr id="43" name="Rectangle"/>
          <p:cNvSpPr/>
          <p:nvPr/>
        </p:nvSpPr>
        <p:spPr>
          <a:xfrm>
            <a:off x="-209551" y="3343275"/>
            <a:ext cx="9137229" cy="434975"/>
          </a:xfrm>
          <a:prstGeom prst="rect">
            <a:avLst/>
          </a:prstGeom>
          <a:solidFill>
            <a:srgbClr val="BFD730">
              <a:alpha val="89802"/>
            </a:srgbClr>
          </a:solidFill>
          <a:ln w="12700">
            <a:miter lim="400000"/>
          </a:ln>
          <a:effectLst>
            <a:outerShdw sx="100000" sy="100000" kx="0" ky="0" algn="b" rotWithShape="0" blurRad="38100" dist="23000" dir="5400000">
              <a:srgbClr val="000000">
                <a:alpha val="34997"/>
              </a:srgbClr>
            </a:outerShdw>
          </a:effectLst>
        </p:spPr>
        <p:txBody>
          <a:bodyPr lIns="45718" tIns="45718" rIns="45718" bIns="45718" anchor="ctr"/>
          <a:lstStyle/>
          <a:p>
            <a:pPr>
              <a:defRPr>
                <a:solidFill>
                  <a:srgbClr val="333333"/>
                </a:solidFill>
                <a:latin typeface="Myriad Pro Light"/>
                <a:ea typeface="Myriad Pro Light"/>
                <a:cs typeface="Myriad Pro Light"/>
                <a:sym typeface="Myriad Pro Light"/>
              </a:defRPr>
            </a:pPr>
          </a:p>
        </p:txBody>
      </p:sp>
      <p:sp>
        <p:nvSpPr>
          <p:cNvPr id="44" name="Náborový pracovník"/>
          <p:cNvSpPr txBox="1"/>
          <p:nvPr/>
        </p:nvSpPr>
        <p:spPr>
          <a:xfrm>
            <a:off x="406400" y="2497137"/>
            <a:ext cx="11377613"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6000">
                <a:solidFill>
                  <a:srgbClr val="FFFFFF"/>
                </a:solidFill>
                <a:latin typeface="Myriad Pro black"/>
                <a:ea typeface="Myriad Pro black"/>
                <a:cs typeface="Myriad Pro black"/>
                <a:sym typeface="Myriad Pro black"/>
              </a:defRPr>
            </a:lvl1pPr>
          </a:lstStyle>
          <a:p>
            <a:pPr/>
            <a:r>
              <a:t>Náborový pracovník</a:t>
            </a:r>
          </a:p>
        </p:txBody>
      </p:sp>
      <p:pic>
        <p:nvPicPr>
          <p:cNvPr id="45" name="image.png" descr="image.png"/>
          <p:cNvPicPr>
            <a:picLocks noChangeAspect="1"/>
          </p:cNvPicPr>
          <p:nvPr/>
        </p:nvPicPr>
        <p:blipFill>
          <a:blip r:embed="rId3">
            <a:extLst/>
          </a:blip>
          <a:stretch>
            <a:fillRect/>
          </a:stretch>
        </p:blipFill>
        <p:spPr>
          <a:xfrm>
            <a:off x="4943475" y="5753100"/>
            <a:ext cx="2830513" cy="83185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 name="Double-click to edit"/>
          <p:cNvSpPr txBox="1"/>
          <p:nvPr>
            <p:ph type="body" idx="4294967295"/>
          </p:nvPr>
        </p:nvSpPr>
        <p:spPr>
          <a:xfrm>
            <a:off x="0" y="0"/>
            <a:ext cx="12192000" cy="6858000"/>
          </a:xfrm>
          <a:prstGeom prst="rect">
            <a:avLst/>
          </a:prstGeom>
        </p:spPr>
        <p:txBody>
          <a:bodyPr>
            <a:normAutofit fontScale="100000" lnSpcReduction="0"/>
          </a:bodyPr>
          <a:lstStyle/>
          <a:p>
            <a:pPr/>
          </a:p>
        </p:txBody>
      </p:sp>
      <p:pic>
        <p:nvPicPr>
          <p:cNvPr id="93" name="image.tif" descr="image.tif"/>
          <p:cNvPicPr>
            <a:picLocks noChangeAspect="1"/>
          </p:cNvPicPr>
          <p:nvPr/>
        </p:nvPicPr>
        <p:blipFill>
          <a:blip r:embed="rId2">
            <a:extLst/>
          </a:blip>
          <a:stretch>
            <a:fillRect/>
          </a:stretch>
        </p:blipFill>
        <p:spPr>
          <a:xfrm>
            <a:off x="7589837" y="0"/>
            <a:ext cx="4602163" cy="6858000"/>
          </a:xfrm>
          <a:prstGeom prst="rect">
            <a:avLst/>
          </a:prstGeom>
          <a:ln w="12700">
            <a:miter lim="400000"/>
          </a:ln>
        </p:spPr>
      </p:pic>
      <p:sp>
        <p:nvSpPr>
          <p:cNvPr id="94" name="Doplatky za lieky v neobmedzenej výške"/>
          <p:cNvSpPr txBox="1"/>
          <p:nvPr/>
        </p:nvSpPr>
        <p:spPr>
          <a:xfrm>
            <a:off x="310832" y="865187"/>
            <a:ext cx="7022149"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800"/>
            </a:lvl1pPr>
          </a:lstStyle>
          <a:p>
            <a:pPr/>
            <a:r>
              <a:t>Doplatky za lieky v neobmedzenej výške</a:t>
            </a:r>
          </a:p>
        </p:txBody>
      </p:sp>
      <p:sp>
        <p:nvSpPr>
          <p:cNvPr id="95" name="Deťom do 17 rokov (vrátane) vrátime doplatky  za lieky a dietetické potraviny, ktoré predpísal  lekár a sú čiastočne hradené zdravotnou poisťovňou.  Netreba predkladať žiadne pokladničné bloky,  stačí  si  aktivovať benefit v  online  pobočke."/>
          <p:cNvSpPr txBox="1"/>
          <p:nvPr/>
        </p:nvSpPr>
        <p:spPr>
          <a:xfrm>
            <a:off x="344169" y="1665287"/>
            <a:ext cx="7072949" cy="161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000"/>
            </a:pPr>
            <a:r>
              <a:t>Deťom do 17 rokov </a:t>
            </a:r>
            <a:r>
              <a:rPr b="0"/>
              <a:t>(vrátane) vrátime doplatky </a:t>
            </a:r>
            <a:br>
              <a:rPr b="0"/>
            </a:br>
            <a:r>
              <a:rPr b="0"/>
              <a:t>za lieky a dietetické potraviny, ktoré predpísal </a:t>
            </a:r>
            <a:br>
              <a:rPr b="0"/>
            </a:br>
            <a:r>
              <a:rPr b="0"/>
              <a:t>lekár a sú čiastočne hradené zdravotnou poisťovňou. </a:t>
            </a:r>
            <a:br>
              <a:rPr b="0"/>
            </a:br>
            <a:r>
              <a:rPr b="0"/>
              <a:t>Netreba</a:t>
            </a:r>
            <a:r>
              <a:rPr b="0"/>
              <a:t> </a:t>
            </a:r>
            <a:r>
              <a:rPr b="0"/>
              <a:t>predkladať žiadne pokladničné bloky, </a:t>
            </a:r>
            <a:br>
              <a:rPr b="0"/>
            </a:br>
            <a:r>
              <a:rPr b="0"/>
              <a:t>stačí  si  aktivovať benefit v  online  pobočke.  </a:t>
            </a:r>
          </a:p>
        </p:txBody>
      </p:sp>
      <p:sp>
        <p:nvSpPr>
          <p:cNvPr id="96" name="Line"/>
          <p:cNvSpPr/>
          <p:nvPr/>
        </p:nvSpPr>
        <p:spPr>
          <a:xfrm flipH="1">
            <a:off x="246062" y="176212"/>
            <a:ext cx="1" cy="788988"/>
          </a:xfrm>
          <a:prstGeom prst="line">
            <a:avLst/>
          </a:prstGeom>
          <a:ln w="63500">
            <a:solidFill>
              <a:srgbClr val="000000"/>
            </a:solidFill>
            <a:miter/>
          </a:ln>
        </p:spPr>
        <p:txBody>
          <a:bodyPr lIns="45719" rIns="45719"/>
          <a:lstStyle/>
          <a:p>
            <a:pPr/>
          </a:p>
        </p:txBody>
      </p:sp>
      <p:sp>
        <p:nvSpPr>
          <p:cNvPr id="97" name="… TOP …"/>
          <p:cNvSpPr txBox="1"/>
          <p:nvPr/>
        </p:nvSpPr>
        <p:spPr>
          <a:xfrm>
            <a:off x="291782" y="238125"/>
            <a:ext cx="7022149" cy="523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800"/>
            </a:lvl1pPr>
          </a:lstStyle>
          <a:p>
            <a:pPr/>
            <a:r>
              <a:t>… TOP …</a:t>
            </a:r>
          </a:p>
        </p:txBody>
      </p:sp>
      <p:sp>
        <p:nvSpPr>
          <p:cNvPr id="98" name="Navyše, doplatky za lieky pre deti poistené v Union zdravotnej poisťovni vrátime bez akéhokoľvek finančného limitu. Podmienkou je, aby rodič, ktorý žiada o doplatky za lieky, bol tiež naším poistencom alebo mal podanú prihlášku na zmenu zdravotnej poisťo"/>
          <p:cNvSpPr txBox="1"/>
          <p:nvPr/>
        </p:nvSpPr>
        <p:spPr>
          <a:xfrm>
            <a:off x="361632" y="3662362"/>
            <a:ext cx="6882449" cy="192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a:pPr>
            <a:r>
              <a:t>Navyše, doplatky za lieky pre deti poistené v Union zdravotnej poisťovni vrátime </a:t>
            </a:r>
            <a:r>
              <a:rPr b="1"/>
              <a:t>bez akéhokoľvek finančného limitu.</a:t>
            </a:r>
            <a:r>
              <a:t> Podmienkou je, aby rodič, ktorý žiada o doplatky za lieky, bol tiež naším poistencom alebo mal podanú prihlášku na zmenu zdravotnej poisťovne a nebol vedený na zozname dlžníkov v Union zdravotnej poisťovni</a:t>
            </a:r>
            <a:r>
              <a:rPr sz="1800"/>
              <a: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0" name="image.png" descr="image.png"/>
          <p:cNvPicPr>
            <a:picLocks noChangeAspect="1"/>
          </p:cNvPicPr>
          <p:nvPr/>
        </p:nvPicPr>
        <p:blipFill>
          <a:blip r:embed="rId2">
            <a:extLst/>
          </a:blip>
          <a:stretch>
            <a:fillRect/>
          </a:stretch>
        </p:blipFill>
        <p:spPr>
          <a:xfrm>
            <a:off x="6173787" y="-114300"/>
            <a:ext cx="7304088" cy="7304088"/>
          </a:xfrm>
          <a:prstGeom prst="rect">
            <a:avLst/>
          </a:prstGeom>
          <a:ln w="12700">
            <a:miter lim="400000"/>
          </a:ln>
        </p:spPr>
      </p:pic>
      <p:sp>
        <p:nvSpPr>
          <p:cNvPr id="101" name="Pôrodná asistentka…"/>
          <p:cNvSpPr txBox="1"/>
          <p:nvPr>
            <p:ph type="body" idx="4294967295"/>
          </p:nvPr>
        </p:nvSpPr>
        <p:spPr>
          <a:xfrm>
            <a:off x="539750" y="1325562"/>
            <a:ext cx="10512425" cy="4870451"/>
          </a:xfrm>
          <a:prstGeom prst="rect">
            <a:avLst/>
          </a:prstGeom>
        </p:spPr>
        <p:txBody>
          <a:bodyPr>
            <a:normAutofit fontScale="100000" lnSpcReduction="0"/>
          </a:bodyPr>
          <a:lstStyle/>
          <a:p>
            <a:pPr>
              <a:defRPr b="1" sz="2800"/>
            </a:pPr>
            <a:r>
              <a:t>Pôrodná asistentka</a:t>
            </a:r>
          </a:p>
          <a:p>
            <a:pPr>
              <a:defRPr sz="2000"/>
            </a:pPr>
            <a:r>
              <a:t>Uhrádzame zdravotnú starostlivosť poskytovanú licencovanými </a:t>
            </a:r>
            <a:br/>
            <a:r>
              <a:t>pôrodnými asistentkami,</a:t>
            </a:r>
            <a:r>
              <a:t> </a:t>
            </a:r>
            <a:r>
              <a:t>ktorá uľahčí našej poistenke priebeh </a:t>
            </a:r>
            <a:br/>
            <a:r>
              <a:t>tehotenstva a šestonedelia. </a:t>
            </a:r>
          </a:p>
          <a:p>
            <a:pPr>
              <a:defRPr sz="2000"/>
            </a:pPr>
          </a:p>
          <a:p>
            <a:pPr>
              <a:defRPr b="1" sz="2800"/>
            </a:pPr>
            <a:r>
              <a:t>Nanny monitor</a:t>
            </a:r>
            <a:br/>
            <a:r>
              <a:rPr b="0" sz="2000"/>
              <a:t>Bezplatné zapožičanie prístroja do veku 6 mesiacov dieťaťa,  </a:t>
            </a:r>
            <a:endParaRPr sz="2000"/>
          </a:p>
          <a:p>
            <a:pPr>
              <a:defRPr sz="2000"/>
            </a:pPr>
            <a:r>
              <a:t>alebo príspevok vo výške 30 E</a:t>
            </a:r>
            <a:r>
              <a:t>ur</a:t>
            </a:r>
            <a:r>
              <a:t> na zakúpenie monitoru dychu </a:t>
            </a:r>
            <a:br/>
            <a:r>
              <a:t>Monitor  dychu pomáha v boji proti syndrómu náhleho úmrtia v spánku.</a:t>
            </a:r>
          </a:p>
          <a:p>
            <a:pPr>
              <a:defRPr sz="2000"/>
            </a:pPr>
          </a:p>
          <a:p>
            <a:pPr>
              <a:defRPr b="1" sz="2800"/>
            </a:pPr>
            <a:r>
              <a:t>Knižka Naše dieťatko</a:t>
            </a:r>
          </a:p>
          <a:p>
            <a:pPr>
              <a:defRPr sz="2000"/>
            </a:pPr>
            <a:r>
              <a:t>O denníček </a:t>
            </a:r>
            <a:r>
              <a:t>,,</a:t>
            </a:r>
            <a:r>
              <a:t>Naše dieťatko</a:t>
            </a:r>
            <a:r>
              <a:t>”</a:t>
            </a:r>
            <a:r>
              <a:t> si môže požiadať </a:t>
            </a:r>
            <a:br/>
            <a:r>
              <a:t>prostredníctvom webovej registrácie každá naša tehotná poistenka.</a:t>
            </a:r>
          </a:p>
        </p:txBody>
      </p:sp>
      <p:sp>
        <p:nvSpPr>
          <p:cNvPr id="102" name="Výhody pre bábätká…"/>
          <p:cNvSpPr txBox="1"/>
          <p:nvPr/>
        </p:nvSpPr>
        <p:spPr>
          <a:xfrm>
            <a:off x="585468" y="492441"/>
            <a:ext cx="10881364" cy="523243"/>
          </a:xfrm>
          <a:prstGeom prst="rect">
            <a:avLst/>
          </a:prstGeom>
          <a:ln w="12700">
            <a:miter lim="400000"/>
          </a:ln>
          <a:extLst>
            <a:ext uri="{C572A759-6A51-4108-AA02-DFA0A04FC94B}">
              <ma14:wrappingTextBoxFlag xmlns:ma14="http://schemas.microsoft.com/office/mac/drawingml/2011/main" val="1"/>
            </a:ext>
          </a:extLst>
        </p:spPr>
        <p:txBody>
          <a:bodyPr lIns="45721" tIns="45721" rIns="45721" bIns="45721" anchor="ctr">
            <a:spAutoFit/>
          </a:bodyPr>
          <a:lstStyle>
            <a:lvl1pPr>
              <a:defRPr b="1" sz="2800">
                <a:solidFill>
                  <a:srgbClr val="424249"/>
                </a:solidFill>
              </a:defRPr>
            </a:lvl1pPr>
          </a:lstStyle>
          <a:p>
            <a:pPr/>
            <a:r>
              <a:t>Výhody pre bábätká…</a:t>
            </a:r>
          </a:p>
        </p:txBody>
      </p:sp>
      <p:sp>
        <p:nvSpPr>
          <p:cNvPr id="103" name="Line"/>
          <p:cNvSpPr/>
          <p:nvPr/>
        </p:nvSpPr>
        <p:spPr>
          <a:xfrm flipH="1">
            <a:off x="539749" y="360362"/>
            <a:ext cx="2" cy="787401"/>
          </a:xfrm>
          <a:prstGeom prst="line">
            <a:avLst/>
          </a:prstGeom>
          <a:ln w="63500">
            <a:solidFill>
              <a:srgbClr val="000000"/>
            </a:solidFill>
            <a:miter/>
          </a:ln>
        </p:spPr>
        <p:txBody>
          <a:bodyPr lIns="45719" rIns="45719"/>
          <a:lstStyle/>
          <a:p>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5" name="image.jpeg" descr="image.jpeg"/>
          <p:cNvPicPr>
            <a:picLocks noChangeAspect="1"/>
          </p:cNvPicPr>
          <p:nvPr/>
        </p:nvPicPr>
        <p:blipFill>
          <a:blip r:embed="rId2">
            <a:extLst/>
          </a:blip>
          <a:stretch>
            <a:fillRect/>
          </a:stretch>
        </p:blipFill>
        <p:spPr>
          <a:xfrm>
            <a:off x="1905000" y="0"/>
            <a:ext cx="10287000" cy="6858000"/>
          </a:xfrm>
          <a:prstGeom prst="rect">
            <a:avLst/>
          </a:prstGeom>
          <a:ln w="12700">
            <a:miter lim="400000"/>
          </a:ln>
        </p:spPr>
      </p:pic>
      <p:sp>
        <p:nvSpPr>
          <p:cNvPr id="106" name="Zľava 40 € na novorodenecké potreby  Každý novorodenec obdrží automaticky spolu  s  preukazom poistenca poukážku v hodnote 40 eur  na nákup novorodeneckých potrieb v e-shope.…"/>
          <p:cNvSpPr txBox="1"/>
          <p:nvPr>
            <p:ph type="body" idx="4294967295"/>
          </p:nvPr>
        </p:nvSpPr>
        <p:spPr>
          <a:xfrm>
            <a:off x="539750" y="1325562"/>
            <a:ext cx="6919913" cy="5349876"/>
          </a:xfrm>
          <a:prstGeom prst="rect">
            <a:avLst/>
          </a:prstGeom>
        </p:spPr>
        <p:txBody>
          <a:bodyPr>
            <a:normAutofit fontScale="100000" lnSpcReduction="0"/>
          </a:bodyPr>
          <a:lstStyle/>
          <a:p>
            <a:pPr>
              <a:lnSpc>
                <a:spcPct val="80000"/>
              </a:lnSpc>
              <a:defRPr b="1" sz="2800"/>
            </a:pPr>
            <a:r>
              <a:t>Zľava 40 € na novorodenecké potreby </a:t>
            </a:r>
            <a:br/>
            <a:r>
              <a:rPr b="0" sz="2000"/>
              <a:t>Každý novorodenec obdrží automaticky spolu </a:t>
            </a:r>
            <a:br>
              <a:rPr b="0" sz="2000"/>
            </a:br>
            <a:r>
              <a:rPr b="0" sz="2000"/>
              <a:t>s  preukazom poistenca poukážku v hodnote </a:t>
            </a:r>
            <a:r>
              <a:rPr b="0" sz="2000"/>
              <a:t>4</a:t>
            </a:r>
            <a:r>
              <a:rPr b="0" sz="2000"/>
              <a:t>0 eur </a:t>
            </a:r>
            <a:br>
              <a:rPr b="0" sz="2000"/>
            </a:br>
            <a:r>
              <a:rPr b="0" sz="2000"/>
              <a:t>na nákup novorodeneckých potrieb v e-shope. </a:t>
            </a:r>
            <a:br>
              <a:rPr b="0" sz="2000"/>
            </a:br>
          </a:p>
          <a:p>
            <a:pPr>
              <a:lnSpc>
                <a:spcPct val="80000"/>
              </a:lnSpc>
              <a:defRPr b="1" sz="2800"/>
            </a:pPr>
            <a:r>
              <a:t>Príspevok 30 </a:t>
            </a:r>
            <a:r>
              <a:t>€</a:t>
            </a:r>
            <a:r>
              <a:t> na kurz plávania</a:t>
            </a:r>
            <a:endParaRPr sz="2000"/>
          </a:p>
          <a:p>
            <a:pPr>
              <a:lnSpc>
                <a:spcPct val="80000"/>
              </a:lnSpc>
              <a:defRPr sz="2000"/>
            </a:pPr>
            <a:r>
              <a:t>Deťom do veku 18 mesiacov prispejeme  sumou  </a:t>
            </a:r>
            <a:br/>
            <a:r>
              <a:t>30 eur na kurz plávania s bábätkami, ktor</a:t>
            </a:r>
            <a:r>
              <a:t>ý</a:t>
            </a:r>
            <a:r>
              <a:t> má </a:t>
            </a:r>
            <a:br/>
            <a:r>
              <a:t>veľmi dobrý vplyv na  rozvoj.</a:t>
            </a:r>
          </a:p>
          <a:p>
            <a:pPr>
              <a:lnSpc>
                <a:spcPct val="80000"/>
              </a:lnSpc>
              <a:defRPr sz="2000"/>
            </a:pPr>
          </a:p>
          <a:p>
            <a:pPr>
              <a:lnSpc>
                <a:spcPct val="80000"/>
              </a:lnSpc>
              <a:defRPr sz="500"/>
            </a:pPr>
          </a:p>
          <a:p>
            <a:pPr>
              <a:lnSpc>
                <a:spcPct val="80000"/>
              </a:lnSpc>
              <a:defRPr b="1" sz="2800"/>
            </a:pPr>
            <a:r>
              <a:t>Príspevok 10 € na okuliarové rámy</a:t>
            </a:r>
          </a:p>
          <a:p>
            <a:pPr>
              <a:lnSpc>
                <a:spcPct val="80000"/>
              </a:lnSpc>
              <a:defRPr sz="2000"/>
            </a:pPr>
            <a:r>
              <a:t>Našim poistencom do 12 rokov prispejeme na </a:t>
            </a:r>
          </a:p>
          <a:p>
            <a:pPr>
              <a:lnSpc>
                <a:spcPct val="80000"/>
              </a:lnSpc>
              <a:defRPr sz="2000"/>
            </a:pPr>
            <a:r>
              <a:t>doplatok na rám na okuliare, ktoré predpíše lekár </a:t>
            </a:r>
          </a:p>
          <a:p>
            <a:pPr>
              <a:lnSpc>
                <a:spcPct val="80000"/>
              </a:lnSpc>
              <a:defRPr sz="2000"/>
            </a:pPr>
            <a:r>
              <a:t>(1x ročne). </a:t>
            </a:r>
          </a:p>
        </p:txBody>
      </p:sp>
      <p:sp>
        <p:nvSpPr>
          <p:cNvPr id="107" name="… a najmenších…"/>
          <p:cNvSpPr txBox="1"/>
          <p:nvPr/>
        </p:nvSpPr>
        <p:spPr>
          <a:xfrm>
            <a:off x="585468" y="492441"/>
            <a:ext cx="10881364" cy="523243"/>
          </a:xfrm>
          <a:prstGeom prst="rect">
            <a:avLst/>
          </a:prstGeom>
          <a:ln w="12700">
            <a:miter lim="400000"/>
          </a:ln>
          <a:extLst>
            <a:ext uri="{C572A759-6A51-4108-AA02-DFA0A04FC94B}">
              <ma14:wrappingTextBoxFlag xmlns:ma14="http://schemas.microsoft.com/office/mac/drawingml/2011/main" val="1"/>
            </a:ext>
          </a:extLst>
        </p:spPr>
        <p:txBody>
          <a:bodyPr lIns="45721" tIns="45721" rIns="45721" bIns="45721" anchor="ctr">
            <a:spAutoFit/>
          </a:bodyPr>
          <a:lstStyle>
            <a:lvl1pPr>
              <a:defRPr b="1" sz="2800">
                <a:solidFill>
                  <a:srgbClr val="424249"/>
                </a:solidFill>
              </a:defRPr>
            </a:lvl1pPr>
          </a:lstStyle>
          <a:p>
            <a:pPr/>
            <a:r>
              <a:t>… a najmenších…</a:t>
            </a:r>
          </a:p>
        </p:txBody>
      </p:sp>
      <p:sp>
        <p:nvSpPr>
          <p:cNvPr id="108" name="Line"/>
          <p:cNvSpPr/>
          <p:nvPr/>
        </p:nvSpPr>
        <p:spPr>
          <a:xfrm flipH="1">
            <a:off x="539749" y="360362"/>
            <a:ext cx="2" cy="787401"/>
          </a:xfrm>
          <a:prstGeom prst="line">
            <a:avLst/>
          </a:prstGeom>
          <a:ln w="63500">
            <a:solidFill>
              <a:srgbClr val="000000"/>
            </a:solidFill>
            <a:miter/>
          </a:ln>
        </p:spPr>
        <p:txBody>
          <a:bodyPr lIns="45719" rIns="45719"/>
          <a:lstStyle/>
          <a:p>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0" name="image.jpeg" descr="image.jpeg"/>
          <p:cNvPicPr>
            <a:picLocks noChangeAspect="1"/>
          </p:cNvPicPr>
          <p:nvPr/>
        </p:nvPicPr>
        <p:blipFill>
          <a:blip r:embed="rId2">
            <a:extLst/>
          </a:blip>
          <a:srcRect l="0" t="0" r="17924" b="0"/>
          <a:stretch>
            <a:fillRect/>
          </a:stretch>
        </p:blipFill>
        <p:spPr>
          <a:xfrm>
            <a:off x="8480425" y="360362"/>
            <a:ext cx="3711575" cy="6497638"/>
          </a:xfrm>
          <a:prstGeom prst="rect">
            <a:avLst/>
          </a:prstGeom>
          <a:ln w="12700">
            <a:miter lim="400000"/>
          </a:ln>
        </p:spPr>
      </p:pic>
      <p:sp>
        <p:nvSpPr>
          <p:cNvPr id="111" name="Príspevok 70 € na vyšetrenie potravinovej intolerancie…"/>
          <p:cNvSpPr txBox="1"/>
          <p:nvPr>
            <p:ph type="body" idx="4294967295"/>
          </p:nvPr>
        </p:nvSpPr>
        <p:spPr>
          <a:xfrm>
            <a:off x="609600" y="1142999"/>
            <a:ext cx="10972800" cy="4983164"/>
          </a:xfrm>
          <a:prstGeom prst="rect">
            <a:avLst/>
          </a:prstGeom>
        </p:spPr>
        <p:txBody>
          <a:bodyPr lIns="45719" tIns="45719" rIns="45719" bIns="45719">
            <a:normAutofit fontScale="100000" lnSpcReduction="0"/>
          </a:bodyPr>
          <a:lstStyle/>
          <a:p>
            <a:pPr defTabSz="914400">
              <a:lnSpc>
                <a:spcPct val="80000"/>
              </a:lnSpc>
              <a:spcBef>
                <a:spcPts val="400"/>
              </a:spcBef>
              <a:defRPr b="1" sz="1900"/>
            </a:pPr>
            <a:r>
              <a:t>Príspevok 70</a:t>
            </a:r>
            <a:r>
              <a:t> </a:t>
            </a:r>
            <a:r>
              <a:t>€ na vyšetrenie potravinovej intolerancie</a:t>
            </a:r>
          </a:p>
          <a:p>
            <a:pPr defTabSz="914400">
              <a:lnSpc>
                <a:spcPct val="80000"/>
              </a:lnSpc>
              <a:spcBef>
                <a:spcPts val="300"/>
              </a:spcBef>
              <a:defRPr sz="1500"/>
            </a:pPr>
            <a:r>
              <a:t>Za tráviacimi, kožnými, pohybovými, psychickými aj inými problémami </a:t>
            </a:r>
            <a:br/>
            <a:r>
              <a:t>môže byť intolerancia niektorej potravinovej  zložky. Ak všeobecný lekár </a:t>
            </a:r>
            <a:br/>
            <a:r>
              <a:t>odporučí vyšetrenie potravinovej neznášanlivosti, stačí si dohodnúť </a:t>
            </a:r>
            <a:br/>
            <a:r>
              <a:t>termín u vybraných PZS, ktorí vykonajú špeciálny test. Príspevok </a:t>
            </a:r>
            <a:br/>
            <a:r>
              <a:t>hradí</a:t>
            </a:r>
            <a:r>
              <a:t> Union ZP</a:t>
            </a:r>
            <a:r>
              <a:t> priamo zdravotníckemu zariadeniu. </a:t>
            </a:r>
          </a:p>
          <a:p>
            <a:pPr defTabSz="914400">
              <a:lnSpc>
                <a:spcPct val="80000"/>
              </a:lnSpc>
              <a:spcBef>
                <a:spcPts val="200"/>
              </a:spcBef>
              <a:defRPr sz="1300"/>
            </a:pPr>
          </a:p>
          <a:p>
            <a:pPr defTabSz="914400">
              <a:lnSpc>
                <a:spcPct val="80000"/>
              </a:lnSpc>
              <a:spcBef>
                <a:spcPts val="400"/>
              </a:spcBef>
              <a:defRPr b="1" sz="1900"/>
            </a:pPr>
            <a:r>
              <a:t>Vyšetrenie cholesterolu pri každej </a:t>
            </a:r>
            <a:br/>
            <a:r>
              <a:t>preventívnej prehliadke</a:t>
            </a:r>
          </a:p>
          <a:p>
            <a:pPr defTabSz="914400">
              <a:lnSpc>
                <a:spcPct val="80000"/>
              </a:lnSpc>
              <a:spcBef>
                <a:spcPts val="300"/>
              </a:spcBef>
              <a:defRPr sz="1500"/>
            </a:pPr>
            <a:r>
              <a:t>Union ZP uhrádza toto vyšetrenie v rámci každej preventívnej prehliadky </a:t>
            </a:r>
            <a:br/>
            <a:r>
              <a:t>poistencom od 18 rokov (podľa zákona len v 18. roku a od 40 rokov)</a:t>
            </a:r>
          </a:p>
          <a:p>
            <a:pPr defTabSz="914400">
              <a:lnSpc>
                <a:spcPct val="80000"/>
              </a:lnSpc>
              <a:spcBef>
                <a:spcPts val="200"/>
              </a:spcBef>
              <a:defRPr sz="1300"/>
            </a:pPr>
          </a:p>
          <a:p>
            <a:pPr defTabSz="914400">
              <a:lnSpc>
                <a:spcPct val="80000"/>
              </a:lnSpc>
              <a:spcBef>
                <a:spcPts val="400"/>
              </a:spcBef>
              <a:defRPr b="1" sz="1900"/>
            </a:pPr>
            <a:r>
              <a:t>Vyšetrenie CRP u všeobecného lekára pre dospelých</a:t>
            </a:r>
            <a:br/>
            <a:r>
              <a:rPr b="0" sz="1500"/>
              <a:t>Vyšetrenie CRP pomôže rozlíšiť, či ide o vírusovú alebo bakteriálnu </a:t>
            </a:r>
            <a:br>
              <a:rPr b="0" sz="1500"/>
            </a:br>
            <a:r>
              <a:rPr b="0" sz="1500"/>
              <a:t>chorobu, eliminuje zbytočné predpisovanie antibiotík.</a:t>
            </a:r>
            <a:endParaRPr sz="1500"/>
          </a:p>
          <a:p>
            <a:pPr defTabSz="914400">
              <a:lnSpc>
                <a:spcPct val="80000"/>
              </a:lnSpc>
              <a:spcBef>
                <a:spcPts val="200"/>
              </a:spcBef>
              <a:defRPr sz="1300"/>
            </a:pPr>
          </a:p>
          <a:p>
            <a:pPr defTabSz="914400">
              <a:lnSpc>
                <a:spcPct val="80000"/>
              </a:lnSpc>
              <a:spcBef>
                <a:spcPts val="400"/>
              </a:spcBef>
              <a:defRPr b="1" sz="1900">
                <a:solidFill>
                  <a:srgbClr val="FF0000"/>
                </a:solidFill>
              </a:defRPr>
            </a:pPr>
            <a:r>
              <a:t>Nový</a:t>
            </a:r>
            <a:r>
              <a:rPr>
                <a:solidFill>
                  <a:srgbClr val="000000"/>
                </a:solidFill>
              </a:rPr>
              <a:t> program UNION FAMILY</a:t>
            </a:r>
          </a:p>
          <a:p>
            <a:pPr defTabSz="914400">
              <a:lnSpc>
                <a:spcPct val="80000"/>
              </a:lnSpc>
              <a:spcBef>
                <a:spcPts val="300"/>
              </a:spcBef>
              <a:defRPr sz="1500">
                <a:solidFill>
                  <a:srgbClr val="424249"/>
                </a:solidFill>
              </a:defRPr>
            </a:pPr>
            <a:r>
              <a:t>Okrem bežne hradených výkonov z verejného zdravotného poistenia prispejeme našim poistencom navyše na konkrétne výkony súvisiace s liečbou neplodnosti metódami asistovanej reprodukcie a to až do výšky 900 eur.</a:t>
            </a:r>
          </a:p>
        </p:txBody>
      </p:sp>
      <p:sp>
        <p:nvSpPr>
          <p:cNvPr id="112" name="Výhody pre dospelých…"/>
          <p:cNvSpPr txBox="1"/>
          <p:nvPr/>
        </p:nvSpPr>
        <p:spPr>
          <a:xfrm>
            <a:off x="585468" y="201928"/>
            <a:ext cx="10881364" cy="523243"/>
          </a:xfrm>
          <a:prstGeom prst="rect">
            <a:avLst/>
          </a:prstGeom>
          <a:ln w="12700">
            <a:miter lim="400000"/>
          </a:ln>
          <a:extLst>
            <a:ext uri="{C572A759-6A51-4108-AA02-DFA0A04FC94B}">
              <ma14:wrappingTextBoxFlag xmlns:ma14="http://schemas.microsoft.com/office/mac/drawingml/2011/main" val="1"/>
            </a:ext>
          </a:extLst>
        </p:spPr>
        <p:txBody>
          <a:bodyPr lIns="45721" tIns="45721" rIns="45721" bIns="45721" anchor="ctr">
            <a:spAutoFit/>
          </a:bodyPr>
          <a:lstStyle>
            <a:lvl1pPr>
              <a:defRPr b="1" sz="2800">
                <a:solidFill>
                  <a:srgbClr val="424249"/>
                </a:solidFill>
              </a:defRPr>
            </a:lvl1pPr>
          </a:lstStyle>
          <a:p>
            <a:pPr/>
            <a:r>
              <a:t>Výhody pre dospelých…</a:t>
            </a:r>
          </a:p>
        </p:txBody>
      </p:sp>
      <p:sp>
        <p:nvSpPr>
          <p:cNvPr id="113" name="Line"/>
          <p:cNvSpPr/>
          <p:nvPr/>
        </p:nvSpPr>
        <p:spPr>
          <a:xfrm flipH="1">
            <a:off x="539749" y="133350"/>
            <a:ext cx="2" cy="787401"/>
          </a:xfrm>
          <a:prstGeom prst="line">
            <a:avLst/>
          </a:prstGeom>
          <a:ln w="63500">
            <a:solidFill>
              <a:srgbClr val="000000"/>
            </a:solidFill>
            <a:miter/>
          </a:ln>
        </p:spPr>
        <p:txBody>
          <a:bodyPr lIns="45719" rIns="45719"/>
          <a:lstStyle/>
          <a:p>
            <a:pPr/>
          </a:p>
        </p:txBody>
      </p:sp>
      <p:pic>
        <p:nvPicPr>
          <p:cNvPr id="114" name="Obrázok, na ktorom je ClipArtPopis vygenerovaný s vysokou spoľahlivosťou" descr="Obrázok, na ktorom je ClipArtPopis vygenerovaný s vysokou spoľahlivosťou"/>
          <p:cNvPicPr>
            <a:picLocks noChangeAspect="1"/>
          </p:cNvPicPr>
          <p:nvPr/>
        </p:nvPicPr>
        <p:blipFill>
          <a:blip r:embed="rId3">
            <a:extLst/>
          </a:blip>
          <a:stretch>
            <a:fillRect/>
          </a:stretch>
        </p:blipFill>
        <p:spPr>
          <a:xfrm>
            <a:off x="4486275" y="5348287"/>
            <a:ext cx="3081338" cy="1144588"/>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6" name="image.jpeg" descr="image.jpeg"/>
          <p:cNvPicPr>
            <a:picLocks noChangeAspect="1"/>
          </p:cNvPicPr>
          <p:nvPr/>
        </p:nvPicPr>
        <p:blipFill>
          <a:blip r:embed="rId2">
            <a:extLst/>
          </a:blip>
          <a:srcRect l="0" t="0" r="5720" b="1133"/>
          <a:stretch>
            <a:fillRect/>
          </a:stretch>
        </p:blipFill>
        <p:spPr>
          <a:xfrm>
            <a:off x="4951412" y="1804987"/>
            <a:ext cx="7240589" cy="5053014"/>
          </a:xfrm>
          <a:prstGeom prst="rect">
            <a:avLst/>
          </a:prstGeom>
          <a:ln w="12700">
            <a:miter lim="400000"/>
          </a:ln>
        </p:spPr>
      </p:pic>
      <p:sp>
        <p:nvSpPr>
          <p:cNvPr id="117" name="… a navyše pre poistencov v najlepších rokoch."/>
          <p:cNvSpPr txBox="1"/>
          <p:nvPr/>
        </p:nvSpPr>
        <p:spPr>
          <a:xfrm>
            <a:off x="585468" y="490853"/>
            <a:ext cx="10881364" cy="523243"/>
          </a:xfrm>
          <a:prstGeom prst="rect">
            <a:avLst/>
          </a:prstGeom>
          <a:ln w="12700">
            <a:miter lim="400000"/>
          </a:ln>
          <a:extLst>
            <a:ext uri="{C572A759-6A51-4108-AA02-DFA0A04FC94B}">
              <ma14:wrappingTextBoxFlag xmlns:ma14="http://schemas.microsoft.com/office/mac/drawingml/2011/main" val="1"/>
            </a:ext>
          </a:extLst>
        </p:spPr>
        <p:txBody>
          <a:bodyPr lIns="45721" tIns="45721" rIns="45721" bIns="45721" anchor="ctr">
            <a:spAutoFit/>
          </a:bodyPr>
          <a:lstStyle/>
          <a:p>
            <a:pPr>
              <a:defRPr b="1" sz="2800">
                <a:solidFill>
                  <a:srgbClr val="424249"/>
                </a:solidFill>
              </a:defRPr>
            </a:pPr>
            <a:r>
              <a:t>… a navyše pre poistencov v najlepších r</a:t>
            </a:r>
            <a:r>
              <a:t>o</a:t>
            </a:r>
            <a:r>
              <a:t>koch</a:t>
            </a:r>
            <a:r>
              <a:t>.</a:t>
            </a:r>
          </a:p>
        </p:txBody>
      </p:sp>
      <p:sp>
        <p:nvSpPr>
          <p:cNvPr id="118" name="Line"/>
          <p:cNvSpPr/>
          <p:nvPr/>
        </p:nvSpPr>
        <p:spPr>
          <a:xfrm flipH="1">
            <a:off x="539749" y="360362"/>
            <a:ext cx="2" cy="787401"/>
          </a:xfrm>
          <a:prstGeom prst="line">
            <a:avLst/>
          </a:prstGeom>
          <a:ln w="63500">
            <a:solidFill>
              <a:srgbClr val="000000"/>
            </a:solidFill>
            <a:miter/>
          </a:ln>
        </p:spPr>
        <p:txBody>
          <a:bodyPr lIns="45719" rIns="45719"/>
          <a:lstStyle/>
          <a:p>
            <a:pPr/>
          </a:p>
        </p:txBody>
      </p:sp>
      <p:sp>
        <p:nvSpPr>
          <p:cNvPr id="119" name="Vyšetrenia na odhalenie rakoviny…"/>
          <p:cNvSpPr txBox="1"/>
          <p:nvPr>
            <p:ph type="body" idx="4294967295"/>
          </p:nvPr>
        </p:nvSpPr>
        <p:spPr>
          <a:xfrm>
            <a:off x="609600" y="1323975"/>
            <a:ext cx="10972800" cy="5053013"/>
          </a:xfrm>
          <a:prstGeom prst="rect">
            <a:avLst/>
          </a:prstGeom>
        </p:spPr>
        <p:txBody>
          <a:bodyPr lIns="45719" tIns="45719" rIns="45719" bIns="45719">
            <a:normAutofit fontScale="100000" lnSpcReduction="0"/>
          </a:bodyPr>
          <a:lstStyle/>
          <a:p>
            <a:pPr defTabSz="914400">
              <a:lnSpc>
                <a:spcPct val="80000"/>
              </a:lnSpc>
              <a:spcBef>
                <a:spcPts val="600"/>
              </a:spcBef>
              <a:defRPr b="1" sz="2600"/>
            </a:pPr>
            <a:r>
              <a:t>Vyšetrenia na odhalenie rakoviny </a:t>
            </a:r>
          </a:p>
          <a:p>
            <a:pPr defTabSz="914400">
              <a:lnSpc>
                <a:spcPct val="80000"/>
              </a:lnSpc>
              <a:spcBef>
                <a:spcPts val="400"/>
              </a:spcBef>
              <a:defRPr sz="1800"/>
            </a:pPr>
            <a:r>
              <a:t>Union </a:t>
            </a:r>
            <a:r>
              <a:t>ZP </a:t>
            </a:r>
            <a:r>
              <a:t>uhrádza v rámci </a:t>
            </a:r>
            <a:r>
              <a:t>rôznych </a:t>
            </a:r>
            <a:r>
              <a:t>preventívnych prehliadok vyšetrenia pre včasné odhalenie onkologických ochorení:</a:t>
            </a:r>
          </a:p>
          <a:p>
            <a:pPr defTabSz="914400">
              <a:lnSpc>
                <a:spcPct val="80000"/>
              </a:lnSpc>
              <a:spcBef>
                <a:spcPts val="400"/>
              </a:spcBef>
              <a:buSzPct val="100000"/>
              <a:buChar char="✓"/>
              <a:defRPr b="1" sz="1800"/>
            </a:pPr>
            <a:r>
              <a:t>u urológa </a:t>
            </a:r>
            <a:r>
              <a:rPr b="0"/>
              <a:t>- vyšetrenie PSA z krvi a index zdravej prostaty (PHI) pre včasné </a:t>
            </a:r>
            <a:br>
              <a:rPr b="0"/>
            </a:br>
            <a:r>
              <a:rPr b="0"/>
              <a:t>odhalenie rakoviny prostaty</a:t>
            </a:r>
            <a:r>
              <a:rPr b="0"/>
              <a:t>, pre</a:t>
            </a:r>
            <a:r>
              <a:rPr b="0"/>
              <a:t> poistenco</a:t>
            </a:r>
            <a:r>
              <a:rPr b="0"/>
              <a:t>v</a:t>
            </a:r>
            <a:r>
              <a:rPr b="0"/>
              <a:t> vo veku </a:t>
            </a:r>
            <a:br>
              <a:rPr b="0"/>
            </a:br>
            <a:r>
              <a:t>od 40 rokov </a:t>
            </a:r>
            <a:r>
              <a:rPr b="0"/>
              <a:t>(podľa zákona od 50 rokov)</a:t>
            </a:r>
          </a:p>
          <a:p>
            <a:pPr defTabSz="914400">
              <a:lnSpc>
                <a:spcPct val="80000"/>
              </a:lnSpc>
              <a:spcBef>
                <a:spcPts val="400"/>
              </a:spcBef>
              <a:buSzPct val="100000"/>
              <a:buChar char="✓"/>
              <a:defRPr b="1" sz="1800"/>
            </a:pPr>
            <a:r>
              <a:t>u všeobecného lekára</a:t>
            </a:r>
            <a:r>
              <a:rPr b="0"/>
              <a:t> - test na zistenie okultného </a:t>
            </a:r>
            <a:br>
              <a:rPr b="0"/>
            </a:br>
            <a:r>
              <a:rPr b="0"/>
              <a:t>krvácania v stolici</a:t>
            </a:r>
            <a:r>
              <a:rPr b="0"/>
              <a:t> </a:t>
            </a:r>
            <a:r>
              <a:rPr b="0"/>
              <a:t>pre včasné odhalenie rakoviny </a:t>
            </a:r>
            <a:br>
              <a:rPr b="0"/>
            </a:br>
            <a:r>
              <a:rPr b="0"/>
              <a:t>hrubého čreva a konečníka, </a:t>
            </a:r>
            <a:r>
              <a:rPr b="0"/>
              <a:t>pre </a:t>
            </a:r>
            <a:r>
              <a:rPr b="0"/>
              <a:t>poistencov</a:t>
            </a:r>
            <a:r>
              <a:rPr b="0"/>
              <a:t> </a:t>
            </a:r>
            <a:r>
              <a:rPr b="0"/>
              <a:t>vo veku </a:t>
            </a:r>
            <a:br>
              <a:rPr b="0"/>
            </a:br>
            <a:r>
              <a:t>od 40 rokov </a:t>
            </a:r>
            <a:r>
              <a:rPr b="0"/>
              <a:t>(podľa zákona od 50 rokov)</a:t>
            </a:r>
          </a:p>
          <a:p>
            <a:pPr defTabSz="914400">
              <a:lnSpc>
                <a:spcPct val="80000"/>
              </a:lnSpc>
              <a:spcBef>
                <a:spcPts val="400"/>
              </a:spcBef>
              <a:buSzPct val="100000"/>
              <a:buChar char="✓"/>
              <a:defRPr b="1" sz="1800"/>
            </a:pPr>
            <a:r>
              <a:t>u gynekológa </a:t>
            </a:r>
            <a:r>
              <a:rPr b="0"/>
              <a:t>- cytologické vyšetrenie steru z krčka </a:t>
            </a:r>
            <a:br>
              <a:rPr b="0"/>
            </a:br>
            <a:r>
              <a:rPr b="0"/>
              <a:t>maternice pre včasné odhalenie rakoviny krčka </a:t>
            </a:r>
            <a:br>
              <a:rPr b="0"/>
            </a:br>
            <a:r>
              <a:rPr b="0"/>
              <a:t>maternice, pre poistenky vo veku </a:t>
            </a:r>
            <a:r>
              <a:t>od 18 rokov </a:t>
            </a:r>
            <a:br/>
            <a:r>
              <a:rPr b="0"/>
              <a:t>(podľa zákona od 23 rokov )</a:t>
            </a:r>
          </a:p>
          <a:p>
            <a:pPr defTabSz="914400">
              <a:lnSpc>
                <a:spcPct val="80000"/>
              </a:lnSpc>
              <a:spcBef>
                <a:spcPts val="600"/>
              </a:spcBef>
              <a:defRPr b="1" sz="2600"/>
            </a:pPr>
            <a:r>
              <a:t>Test mentálneho zdravia</a:t>
            </a:r>
            <a:br/>
            <a:r>
              <a:rPr b="0" sz="1800"/>
              <a:t>Poistenci nad 50 rokov môžu u všeobecných </a:t>
            </a:r>
            <a:endParaRPr sz="1800"/>
          </a:p>
          <a:p>
            <a:pPr defTabSz="914400">
              <a:lnSpc>
                <a:spcPct val="80000"/>
              </a:lnSpc>
              <a:spcBef>
                <a:spcPts val="400"/>
              </a:spcBef>
              <a:defRPr sz="1800"/>
            </a:pPr>
            <a:r>
              <a:t>lekárov absolvovať zdarma špeciálny test na </a:t>
            </a:r>
          </a:p>
          <a:p>
            <a:pPr defTabSz="914400">
              <a:lnSpc>
                <a:spcPct val="80000"/>
              </a:lnSpc>
              <a:spcBef>
                <a:spcPts val="400"/>
              </a:spcBef>
              <a:defRPr sz="1800"/>
            </a:pPr>
            <a:r>
              <a:t>odhalenie rizika začínajúcich porúch pamäti</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1" name="image.jpeg" descr="image.jpeg"/>
          <p:cNvPicPr>
            <a:picLocks noChangeAspect="1"/>
          </p:cNvPicPr>
          <p:nvPr/>
        </p:nvPicPr>
        <p:blipFill>
          <a:blip r:embed="rId2">
            <a:extLst/>
          </a:blip>
          <a:srcRect l="0" t="0" r="9187" b="0"/>
          <a:stretch>
            <a:fillRect/>
          </a:stretch>
        </p:blipFill>
        <p:spPr>
          <a:xfrm>
            <a:off x="6330949" y="1147762"/>
            <a:ext cx="5861052" cy="5710238"/>
          </a:xfrm>
          <a:prstGeom prst="rect">
            <a:avLst/>
          </a:prstGeom>
          <a:ln w="12700">
            <a:miter lim="400000"/>
          </a:ln>
        </p:spPr>
      </p:pic>
      <p:sp>
        <p:nvSpPr>
          <p:cNvPr id="122" name="Line"/>
          <p:cNvSpPr/>
          <p:nvPr/>
        </p:nvSpPr>
        <p:spPr>
          <a:xfrm flipH="1">
            <a:off x="539749" y="360362"/>
            <a:ext cx="2" cy="787401"/>
          </a:xfrm>
          <a:prstGeom prst="line">
            <a:avLst/>
          </a:prstGeom>
          <a:ln w="63500">
            <a:solidFill>
              <a:srgbClr val="000000"/>
            </a:solidFill>
            <a:miter/>
          </a:ln>
        </p:spPr>
        <p:txBody>
          <a:bodyPr lIns="45719" rIns="45719"/>
          <a:lstStyle/>
          <a:p>
            <a:pPr/>
          </a:p>
        </p:txBody>
      </p:sp>
      <p:sp>
        <p:nvSpPr>
          <p:cNvPr id="123" name="Ďalšie doplnkové výhody a služby pre poistencov"/>
          <p:cNvSpPr txBox="1"/>
          <p:nvPr/>
        </p:nvSpPr>
        <p:spPr>
          <a:xfrm>
            <a:off x="585468" y="395604"/>
            <a:ext cx="10881364" cy="523243"/>
          </a:xfrm>
          <a:prstGeom prst="rect">
            <a:avLst/>
          </a:prstGeom>
          <a:ln w="12700">
            <a:miter lim="400000"/>
          </a:ln>
          <a:extLst>
            <a:ext uri="{C572A759-6A51-4108-AA02-DFA0A04FC94B}">
              <ma14:wrappingTextBoxFlag xmlns:ma14="http://schemas.microsoft.com/office/mac/drawingml/2011/main" val="1"/>
            </a:ext>
          </a:extLst>
        </p:spPr>
        <p:txBody>
          <a:bodyPr lIns="45721" tIns="45721" rIns="45721" bIns="45721" anchor="ctr">
            <a:spAutoFit/>
          </a:bodyPr>
          <a:lstStyle>
            <a:lvl1pPr>
              <a:defRPr b="1" sz="2800">
                <a:solidFill>
                  <a:srgbClr val="424249"/>
                </a:solidFill>
              </a:defRPr>
            </a:lvl1pPr>
          </a:lstStyle>
          <a:p>
            <a:pPr/>
            <a:r>
              <a:t>Ďalšie doplnkové výhody a služby pre poistencov</a:t>
            </a:r>
          </a:p>
        </p:txBody>
      </p:sp>
      <p:sp>
        <p:nvSpPr>
          <p:cNvPr id="124" name="Shape"/>
          <p:cNvSpPr/>
          <p:nvPr/>
        </p:nvSpPr>
        <p:spPr>
          <a:xfrm>
            <a:off x="474662" y="2668587"/>
            <a:ext cx="652463" cy="6381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13500"/>
                </a:moveTo>
                <a:cubicBezTo>
                  <a:pt x="6259" y="8959"/>
                  <a:pt x="6259" y="8959"/>
                  <a:pt x="6259" y="8959"/>
                </a:cubicBezTo>
                <a:cubicBezTo>
                  <a:pt x="6136" y="8836"/>
                  <a:pt x="6014" y="8836"/>
                  <a:pt x="5891" y="8836"/>
                </a:cubicBezTo>
                <a:cubicBezTo>
                  <a:pt x="5645" y="8836"/>
                  <a:pt x="5400" y="9082"/>
                  <a:pt x="5400" y="9327"/>
                </a:cubicBezTo>
                <a:cubicBezTo>
                  <a:pt x="5400" y="9450"/>
                  <a:pt x="5400" y="9573"/>
                  <a:pt x="5523" y="9695"/>
                </a:cubicBezTo>
                <a:cubicBezTo>
                  <a:pt x="10432" y="14605"/>
                  <a:pt x="10432" y="14605"/>
                  <a:pt x="10432" y="14605"/>
                </a:cubicBezTo>
                <a:cubicBezTo>
                  <a:pt x="10555" y="14727"/>
                  <a:pt x="10677" y="14727"/>
                  <a:pt x="10800" y="14727"/>
                </a:cubicBezTo>
                <a:cubicBezTo>
                  <a:pt x="10923" y="14727"/>
                  <a:pt x="11045" y="14727"/>
                  <a:pt x="11168" y="14605"/>
                </a:cubicBezTo>
                <a:cubicBezTo>
                  <a:pt x="11168" y="14605"/>
                  <a:pt x="11168" y="14605"/>
                  <a:pt x="11168" y="14605"/>
                </a:cubicBezTo>
                <a:cubicBezTo>
                  <a:pt x="19391" y="6014"/>
                  <a:pt x="19391" y="6014"/>
                  <a:pt x="19391" y="6014"/>
                </a:cubicBezTo>
                <a:cubicBezTo>
                  <a:pt x="19391" y="6014"/>
                  <a:pt x="19391" y="6014"/>
                  <a:pt x="19391" y="6014"/>
                </a:cubicBezTo>
                <a:cubicBezTo>
                  <a:pt x="20005" y="5277"/>
                  <a:pt x="20005" y="5277"/>
                  <a:pt x="20005" y="5277"/>
                </a:cubicBezTo>
                <a:cubicBezTo>
                  <a:pt x="20005" y="5277"/>
                  <a:pt x="20005" y="5277"/>
                  <a:pt x="20005" y="5277"/>
                </a:cubicBezTo>
                <a:cubicBezTo>
                  <a:pt x="21477" y="3805"/>
                  <a:pt x="21477" y="3805"/>
                  <a:pt x="21477" y="3805"/>
                </a:cubicBezTo>
                <a:cubicBezTo>
                  <a:pt x="21477" y="3805"/>
                  <a:pt x="21477" y="3805"/>
                  <a:pt x="21477" y="3805"/>
                </a:cubicBezTo>
                <a:cubicBezTo>
                  <a:pt x="21600" y="3682"/>
                  <a:pt x="21600" y="3559"/>
                  <a:pt x="21600" y="3436"/>
                </a:cubicBezTo>
                <a:cubicBezTo>
                  <a:pt x="21600" y="3191"/>
                  <a:pt x="21355" y="2945"/>
                  <a:pt x="21109" y="2945"/>
                </a:cubicBezTo>
                <a:cubicBezTo>
                  <a:pt x="20986" y="2945"/>
                  <a:pt x="20864" y="2945"/>
                  <a:pt x="20741" y="3068"/>
                </a:cubicBezTo>
                <a:cubicBezTo>
                  <a:pt x="20741" y="3068"/>
                  <a:pt x="20741" y="3068"/>
                  <a:pt x="20741" y="3068"/>
                </a:cubicBezTo>
                <a:cubicBezTo>
                  <a:pt x="19514" y="4418"/>
                  <a:pt x="19514" y="4418"/>
                  <a:pt x="19514" y="4418"/>
                </a:cubicBezTo>
                <a:cubicBezTo>
                  <a:pt x="19514" y="4418"/>
                  <a:pt x="19514" y="4418"/>
                  <a:pt x="19514" y="4418"/>
                </a:cubicBezTo>
                <a:cubicBezTo>
                  <a:pt x="18777" y="5155"/>
                  <a:pt x="18777" y="5155"/>
                  <a:pt x="18777" y="5155"/>
                </a:cubicBezTo>
                <a:cubicBezTo>
                  <a:pt x="18777" y="5155"/>
                  <a:pt x="18777" y="5155"/>
                  <a:pt x="18777" y="5155"/>
                </a:cubicBezTo>
                <a:lnTo>
                  <a:pt x="10800" y="13500"/>
                </a:lnTo>
                <a:close/>
                <a:moveTo>
                  <a:pt x="20741" y="6627"/>
                </a:moveTo>
                <a:cubicBezTo>
                  <a:pt x="20495" y="6505"/>
                  <a:pt x="20250" y="6505"/>
                  <a:pt x="20005" y="6627"/>
                </a:cubicBezTo>
                <a:cubicBezTo>
                  <a:pt x="19882" y="6750"/>
                  <a:pt x="19882" y="6995"/>
                  <a:pt x="19882" y="7118"/>
                </a:cubicBezTo>
                <a:cubicBezTo>
                  <a:pt x="19882" y="7118"/>
                  <a:pt x="19882" y="7118"/>
                  <a:pt x="19882" y="7118"/>
                </a:cubicBezTo>
                <a:cubicBezTo>
                  <a:pt x="20373" y="8345"/>
                  <a:pt x="20618" y="9573"/>
                  <a:pt x="20618" y="10800"/>
                </a:cubicBezTo>
                <a:cubicBezTo>
                  <a:pt x="20618" y="16200"/>
                  <a:pt x="16200" y="20618"/>
                  <a:pt x="10800" y="20618"/>
                </a:cubicBezTo>
                <a:cubicBezTo>
                  <a:pt x="5400" y="20618"/>
                  <a:pt x="982" y="16200"/>
                  <a:pt x="982" y="10800"/>
                </a:cubicBezTo>
                <a:cubicBezTo>
                  <a:pt x="982" y="5400"/>
                  <a:pt x="5400" y="982"/>
                  <a:pt x="10800" y="982"/>
                </a:cubicBezTo>
                <a:cubicBezTo>
                  <a:pt x="13623" y="982"/>
                  <a:pt x="16077" y="2086"/>
                  <a:pt x="17918" y="4050"/>
                </a:cubicBezTo>
                <a:cubicBezTo>
                  <a:pt x="17918" y="3927"/>
                  <a:pt x="17918" y="3927"/>
                  <a:pt x="17918" y="3927"/>
                </a:cubicBezTo>
                <a:cubicBezTo>
                  <a:pt x="18041" y="4173"/>
                  <a:pt x="18409" y="4173"/>
                  <a:pt x="18532" y="3927"/>
                </a:cubicBezTo>
                <a:cubicBezTo>
                  <a:pt x="18777" y="3805"/>
                  <a:pt x="18777" y="3436"/>
                  <a:pt x="18532" y="3314"/>
                </a:cubicBezTo>
                <a:cubicBezTo>
                  <a:pt x="18532" y="3314"/>
                  <a:pt x="18532" y="3191"/>
                  <a:pt x="18532" y="3191"/>
                </a:cubicBezTo>
                <a:cubicBezTo>
                  <a:pt x="16568" y="1227"/>
                  <a:pt x="13868" y="0"/>
                  <a:pt x="10800" y="0"/>
                </a:cubicBezTo>
                <a:cubicBezTo>
                  <a:pt x="4786" y="0"/>
                  <a:pt x="0" y="4786"/>
                  <a:pt x="0" y="10800"/>
                </a:cubicBezTo>
                <a:cubicBezTo>
                  <a:pt x="0" y="16814"/>
                  <a:pt x="4786" y="21600"/>
                  <a:pt x="10800" y="21600"/>
                </a:cubicBezTo>
                <a:cubicBezTo>
                  <a:pt x="16814" y="21600"/>
                  <a:pt x="21600" y="16814"/>
                  <a:pt x="21600" y="10800"/>
                </a:cubicBezTo>
                <a:cubicBezTo>
                  <a:pt x="21600" y="9450"/>
                  <a:pt x="21355" y="8100"/>
                  <a:pt x="20864" y="6873"/>
                </a:cubicBezTo>
                <a:cubicBezTo>
                  <a:pt x="20864" y="6750"/>
                  <a:pt x="20741" y="6750"/>
                  <a:pt x="20741" y="6627"/>
                </a:cubicBezTo>
              </a:path>
            </a:pathLst>
          </a:custGeom>
          <a:solidFill>
            <a:srgbClr val="000000"/>
          </a:solidFill>
          <a:ln w="12700">
            <a:miter lim="400000"/>
          </a:ln>
        </p:spPr>
        <p:txBody>
          <a:bodyPr lIns="45718" tIns="45718" rIns="45718" bIns="45718"/>
          <a:lstStyle/>
          <a:p>
            <a:pPr>
              <a:defRPr>
                <a:solidFill>
                  <a:srgbClr val="333333"/>
                </a:solidFill>
                <a:latin typeface="Myriad Pro Light"/>
                <a:ea typeface="Myriad Pro Light"/>
                <a:cs typeface="Myriad Pro Light"/>
                <a:sym typeface="Myriad Pro Light"/>
              </a:defRPr>
            </a:pPr>
          </a:p>
        </p:txBody>
      </p:sp>
      <p:sp>
        <p:nvSpPr>
          <p:cNvPr id="125" name="Preventívna pripomienka…"/>
          <p:cNvSpPr txBox="1"/>
          <p:nvPr/>
        </p:nvSpPr>
        <p:spPr>
          <a:xfrm>
            <a:off x="1172844" y="2492375"/>
            <a:ext cx="7817487" cy="1247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800"/>
            </a:pPr>
            <a:r>
              <a:t>Preventívna pripomienka </a:t>
            </a:r>
          </a:p>
          <a:p>
            <a:pPr>
              <a:defRPr sz="1600"/>
            </a:pPr>
            <a:r>
              <a:t>Poistencovi po aktivácii služby pošleme pripomienku </a:t>
            </a:r>
            <a:br/>
            <a:r>
              <a:t>na preventívnu prehliadku</a:t>
            </a:r>
            <a:r>
              <a:t> </a:t>
            </a:r>
            <a:r>
              <a:t>SMS-kou alebo e-mailom.</a:t>
            </a:r>
          </a:p>
        </p:txBody>
      </p:sp>
      <p:sp>
        <p:nvSpPr>
          <p:cNvPr id="126" name="Bezplatná 24–hodinová asistencia v krajinách EÚ…"/>
          <p:cNvSpPr txBox="1"/>
          <p:nvPr/>
        </p:nvSpPr>
        <p:spPr>
          <a:xfrm>
            <a:off x="1136332" y="1406525"/>
            <a:ext cx="8442961" cy="1932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600"/>
            </a:pPr>
            <a:r>
              <a:t>Bezplatná 24–hodinová asistencia v krajinách EÚ</a:t>
            </a:r>
          </a:p>
          <a:p>
            <a:pPr>
              <a:defRPr sz="1600"/>
            </a:pPr>
            <a:r>
              <a:t>Zdarma pomôžeme riešiť zložité situácie v prípad</a:t>
            </a:r>
            <a:r>
              <a:t>e</a:t>
            </a:r>
            <a:r>
              <a:t> náhleho ochorenia alebo úrazu v krajinách E</a:t>
            </a:r>
            <a:r>
              <a:t>Ú</a:t>
            </a:r>
            <a:r>
              <a:t>.</a:t>
            </a:r>
          </a:p>
          <a:p>
            <a:pPr>
              <a:defRPr sz="1600"/>
            </a:pPr>
          </a:p>
          <a:p>
            <a:pPr/>
            <a:endParaRPr sz="1600"/>
          </a:p>
          <a:p>
            <a:pPr/>
            <a:endParaRPr sz="1600"/>
          </a:p>
        </p:txBody>
      </p:sp>
      <p:sp>
        <p:nvSpPr>
          <p:cNvPr id="127" name="Shape"/>
          <p:cNvSpPr/>
          <p:nvPr/>
        </p:nvSpPr>
        <p:spPr>
          <a:xfrm>
            <a:off x="474662" y="3754437"/>
            <a:ext cx="652463" cy="6381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13500"/>
                </a:moveTo>
                <a:cubicBezTo>
                  <a:pt x="6259" y="8959"/>
                  <a:pt x="6259" y="8959"/>
                  <a:pt x="6259" y="8959"/>
                </a:cubicBezTo>
                <a:cubicBezTo>
                  <a:pt x="6136" y="8836"/>
                  <a:pt x="6014" y="8836"/>
                  <a:pt x="5891" y="8836"/>
                </a:cubicBezTo>
                <a:cubicBezTo>
                  <a:pt x="5645" y="8836"/>
                  <a:pt x="5400" y="9082"/>
                  <a:pt x="5400" y="9327"/>
                </a:cubicBezTo>
                <a:cubicBezTo>
                  <a:pt x="5400" y="9450"/>
                  <a:pt x="5400" y="9573"/>
                  <a:pt x="5523" y="9695"/>
                </a:cubicBezTo>
                <a:cubicBezTo>
                  <a:pt x="10432" y="14605"/>
                  <a:pt x="10432" y="14605"/>
                  <a:pt x="10432" y="14605"/>
                </a:cubicBezTo>
                <a:cubicBezTo>
                  <a:pt x="10555" y="14727"/>
                  <a:pt x="10677" y="14727"/>
                  <a:pt x="10800" y="14727"/>
                </a:cubicBezTo>
                <a:cubicBezTo>
                  <a:pt x="10923" y="14727"/>
                  <a:pt x="11045" y="14727"/>
                  <a:pt x="11168" y="14605"/>
                </a:cubicBezTo>
                <a:cubicBezTo>
                  <a:pt x="11168" y="14605"/>
                  <a:pt x="11168" y="14605"/>
                  <a:pt x="11168" y="14605"/>
                </a:cubicBezTo>
                <a:cubicBezTo>
                  <a:pt x="19391" y="6014"/>
                  <a:pt x="19391" y="6014"/>
                  <a:pt x="19391" y="6014"/>
                </a:cubicBezTo>
                <a:cubicBezTo>
                  <a:pt x="19391" y="6014"/>
                  <a:pt x="19391" y="6014"/>
                  <a:pt x="19391" y="6014"/>
                </a:cubicBezTo>
                <a:cubicBezTo>
                  <a:pt x="20005" y="5277"/>
                  <a:pt x="20005" y="5277"/>
                  <a:pt x="20005" y="5277"/>
                </a:cubicBezTo>
                <a:cubicBezTo>
                  <a:pt x="20005" y="5277"/>
                  <a:pt x="20005" y="5277"/>
                  <a:pt x="20005" y="5277"/>
                </a:cubicBezTo>
                <a:cubicBezTo>
                  <a:pt x="21477" y="3805"/>
                  <a:pt x="21477" y="3805"/>
                  <a:pt x="21477" y="3805"/>
                </a:cubicBezTo>
                <a:cubicBezTo>
                  <a:pt x="21477" y="3805"/>
                  <a:pt x="21477" y="3805"/>
                  <a:pt x="21477" y="3805"/>
                </a:cubicBezTo>
                <a:cubicBezTo>
                  <a:pt x="21600" y="3682"/>
                  <a:pt x="21600" y="3559"/>
                  <a:pt x="21600" y="3436"/>
                </a:cubicBezTo>
                <a:cubicBezTo>
                  <a:pt x="21600" y="3191"/>
                  <a:pt x="21355" y="2945"/>
                  <a:pt x="21109" y="2945"/>
                </a:cubicBezTo>
                <a:cubicBezTo>
                  <a:pt x="20986" y="2945"/>
                  <a:pt x="20864" y="2945"/>
                  <a:pt x="20741" y="3068"/>
                </a:cubicBezTo>
                <a:cubicBezTo>
                  <a:pt x="20741" y="3068"/>
                  <a:pt x="20741" y="3068"/>
                  <a:pt x="20741" y="3068"/>
                </a:cubicBezTo>
                <a:cubicBezTo>
                  <a:pt x="19514" y="4418"/>
                  <a:pt x="19514" y="4418"/>
                  <a:pt x="19514" y="4418"/>
                </a:cubicBezTo>
                <a:cubicBezTo>
                  <a:pt x="19514" y="4418"/>
                  <a:pt x="19514" y="4418"/>
                  <a:pt x="19514" y="4418"/>
                </a:cubicBezTo>
                <a:cubicBezTo>
                  <a:pt x="18777" y="5155"/>
                  <a:pt x="18777" y="5155"/>
                  <a:pt x="18777" y="5155"/>
                </a:cubicBezTo>
                <a:cubicBezTo>
                  <a:pt x="18777" y="5155"/>
                  <a:pt x="18777" y="5155"/>
                  <a:pt x="18777" y="5155"/>
                </a:cubicBezTo>
                <a:lnTo>
                  <a:pt x="10800" y="13500"/>
                </a:lnTo>
                <a:close/>
                <a:moveTo>
                  <a:pt x="20741" y="6627"/>
                </a:moveTo>
                <a:cubicBezTo>
                  <a:pt x="20495" y="6505"/>
                  <a:pt x="20250" y="6505"/>
                  <a:pt x="20005" y="6627"/>
                </a:cubicBezTo>
                <a:cubicBezTo>
                  <a:pt x="19882" y="6750"/>
                  <a:pt x="19882" y="6995"/>
                  <a:pt x="19882" y="7118"/>
                </a:cubicBezTo>
                <a:cubicBezTo>
                  <a:pt x="19882" y="7118"/>
                  <a:pt x="19882" y="7118"/>
                  <a:pt x="19882" y="7118"/>
                </a:cubicBezTo>
                <a:cubicBezTo>
                  <a:pt x="20373" y="8345"/>
                  <a:pt x="20618" y="9573"/>
                  <a:pt x="20618" y="10800"/>
                </a:cubicBezTo>
                <a:cubicBezTo>
                  <a:pt x="20618" y="16200"/>
                  <a:pt x="16200" y="20618"/>
                  <a:pt x="10800" y="20618"/>
                </a:cubicBezTo>
                <a:cubicBezTo>
                  <a:pt x="5400" y="20618"/>
                  <a:pt x="982" y="16200"/>
                  <a:pt x="982" y="10800"/>
                </a:cubicBezTo>
                <a:cubicBezTo>
                  <a:pt x="982" y="5400"/>
                  <a:pt x="5400" y="982"/>
                  <a:pt x="10800" y="982"/>
                </a:cubicBezTo>
                <a:cubicBezTo>
                  <a:pt x="13623" y="982"/>
                  <a:pt x="16077" y="2086"/>
                  <a:pt x="17918" y="4050"/>
                </a:cubicBezTo>
                <a:cubicBezTo>
                  <a:pt x="17918" y="3927"/>
                  <a:pt x="17918" y="3927"/>
                  <a:pt x="17918" y="3927"/>
                </a:cubicBezTo>
                <a:cubicBezTo>
                  <a:pt x="18041" y="4173"/>
                  <a:pt x="18409" y="4173"/>
                  <a:pt x="18532" y="3927"/>
                </a:cubicBezTo>
                <a:cubicBezTo>
                  <a:pt x="18777" y="3805"/>
                  <a:pt x="18777" y="3436"/>
                  <a:pt x="18532" y="3314"/>
                </a:cubicBezTo>
                <a:cubicBezTo>
                  <a:pt x="18532" y="3314"/>
                  <a:pt x="18532" y="3191"/>
                  <a:pt x="18532" y="3191"/>
                </a:cubicBezTo>
                <a:cubicBezTo>
                  <a:pt x="16568" y="1227"/>
                  <a:pt x="13868" y="0"/>
                  <a:pt x="10800" y="0"/>
                </a:cubicBezTo>
                <a:cubicBezTo>
                  <a:pt x="4786" y="0"/>
                  <a:pt x="0" y="4786"/>
                  <a:pt x="0" y="10800"/>
                </a:cubicBezTo>
                <a:cubicBezTo>
                  <a:pt x="0" y="16814"/>
                  <a:pt x="4786" y="21600"/>
                  <a:pt x="10800" y="21600"/>
                </a:cubicBezTo>
                <a:cubicBezTo>
                  <a:pt x="16814" y="21600"/>
                  <a:pt x="21600" y="16814"/>
                  <a:pt x="21600" y="10800"/>
                </a:cubicBezTo>
                <a:cubicBezTo>
                  <a:pt x="21600" y="9450"/>
                  <a:pt x="21355" y="8100"/>
                  <a:pt x="20864" y="6873"/>
                </a:cubicBezTo>
                <a:cubicBezTo>
                  <a:pt x="20864" y="6750"/>
                  <a:pt x="20741" y="6750"/>
                  <a:pt x="20741" y="6627"/>
                </a:cubicBezTo>
              </a:path>
            </a:pathLst>
          </a:custGeom>
          <a:solidFill>
            <a:srgbClr val="000000"/>
          </a:solidFill>
          <a:ln w="12700">
            <a:miter lim="400000"/>
          </a:ln>
        </p:spPr>
        <p:txBody>
          <a:bodyPr lIns="45718" tIns="45718" rIns="45718" bIns="45718"/>
          <a:lstStyle/>
          <a:p>
            <a:pPr>
              <a:defRPr>
                <a:solidFill>
                  <a:srgbClr val="333333"/>
                </a:solidFill>
                <a:latin typeface="Myriad Pro Light"/>
                <a:ea typeface="Myriad Pro Light"/>
                <a:cs typeface="Myriad Pro Light"/>
                <a:sym typeface="Myriad Pro Light"/>
              </a:defRPr>
            </a:pPr>
          </a:p>
        </p:txBody>
      </p:sp>
      <p:sp>
        <p:nvSpPr>
          <p:cNvPr id="128" name="Aplikácia Domáci doktor…"/>
          <p:cNvSpPr txBox="1"/>
          <p:nvPr/>
        </p:nvSpPr>
        <p:spPr>
          <a:xfrm>
            <a:off x="1172844" y="3543300"/>
            <a:ext cx="6542724" cy="1247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800"/>
            </a:pPr>
            <a:r>
              <a:t>Aplikácia Domáci doktor</a:t>
            </a:r>
          </a:p>
          <a:p>
            <a:pPr>
              <a:defRPr b="1" sz="1600"/>
            </a:pPr>
            <a:r>
              <a:t>Aplikácia Domáci doktor predstavuje rýchlu pomoc, keď neviete </a:t>
            </a:r>
          </a:p>
          <a:p>
            <a:pPr>
              <a:defRPr b="1" sz="1600"/>
            </a:pPr>
            <a:r>
              <a:t>odhadnúť, či s problémom vyhľadať lekára, alebo je vhodný iný postup.</a:t>
            </a:r>
          </a:p>
        </p:txBody>
      </p:sp>
      <p:sp>
        <p:nvSpPr>
          <p:cNvPr id="129" name="Shape"/>
          <p:cNvSpPr/>
          <p:nvPr/>
        </p:nvSpPr>
        <p:spPr>
          <a:xfrm>
            <a:off x="474662" y="4795837"/>
            <a:ext cx="652463" cy="6381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13500"/>
                </a:moveTo>
                <a:cubicBezTo>
                  <a:pt x="6259" y="8959"/>
                  <a:pt x="6259" y="8959"/>
                  <a:pt x="6259" y="8959"/>
                </a:cubicBezTo>
                <a:cubicBezTo>
                  <a:pt x="6136" y="8836"/>
                  <a:pt x="6014" y="8836"/>
                  <a:pt x="5891" y="8836"/>
                </a:cubicBezTo>
                <a:cubicBezTo>
                  <a:pt x="5645" y="8836"/>
                  <a:pt x="5400" y="9082"/>
                  <a:pt x="5400" y="9327"/>
                </a:cubicBezTo>
                <a:cubicBezTo>
                  <a:pt x="5400" y="9450"/>
                  <a:pt x="5400" y="9573"/>
                  <a:pt x="5523" y="9695"/>
                </a:cubicBezTo>
                <a:cubicBezTo>
                  <a:pt x="10432" y="14605"/>
                  <a:pt x="10432" y="14605"/>
                  <a:pt x="10432" y="14605"/>
                </a:cubicBezTo>
                <a:cubicBezTo>
                  <a:pt x="10555" y="14727"/>
                  <a:pt x="10677" y="14727"/>
                  <a:pt x="10800" y="14727"/>
                </a:cubicBezTo>
                <a:cubicBezTo>
                  <a:pt x="10923" y="14727"/>
                  <a:pt x="11045" y="14727"/>
                  <a:pt x="11168" y="14605"/>
                </a:cubicBezTo>
                <a:cubicBezTo>
                  <a:pt x="11168" y="14605"/>
                  <a:pt x="11168" y="14605"/>
                  <a:pt x="11168" y="14605"/>
                </a:cubicBezTo>
                <a:cubicBezTo>
                  <a:pt x="19391" y="6014"/>
                  <a:pt x="19391" y="6014"/>
                  <a:pt x="19391" y="6014"/>
                </a:cubicBezTo>
                <a:cubicBezTo>
                  <a:pt x="19391" y="6014"/>
                  <a:pt x="19391" y="6014"/>
                  <a:pt x="19391" y="6014"/>
                </a:cubicBezTo>
                <a:cubicBezTo>
                  <a:pt x="20005" y="5277"/>
                  <a:pt x="20005" y="5277"/>
                  <a:pt x="20005" y="5277"/>
                </a:cubicBezTo>
                <a:cubicBezTo>
                  <a:pt x="20005" y="5277"/>
                  <a:pt x="20005" y="5277"/>
                  <a:pt x="20005" y="5277"/>
                </a:cubicBezTo>
                <a:cubicBezTo>
                  <a:pt x="21477" y="3805"/>
                  <a:pt x="21477" y="3805"/>
                  <a:pt x="21477" y="3805"/>
                </a:cubicBezTo>
                <a:cubicBezTo>
                  <a:pt x="21477" y="3805"/>
                  <a:pt x="21477" y="3805"/>
                  <a:pt x="21477" y="3805"/>
                </a:cubicBezTo>
                <a:cubicBezTo>
                  <a:pt x="21600" y="3682"/>
                  <a:pt x="21600" y="3559"/>
                  <a:pt x="21600" y="3436"/>
                </a:cubicBezTo>
                <a:cubicBezTo>
                  <a:pt x="21600" y="3191"/>
                  <a:pt x="21355" y="2945"/>
                  <a:pt x="21109" y="2945"/>
                </a:cubicBezTo>
                <a:cubicBezTo>
                  <a:pt x="20986" y="2945"/>
                  <a:pt x="20864" y="2945"/>
                  <a:pt x="20741" y="3068"/>
                </a:cubicBezTo>
                <a:cubicBezTo>
                  <a:pt x="20741" y="3068"/>
                  <a:pt x="20741" y="3068"/>
                  <a:pt x="20741" y="3068"/>
                </a:cubicBezTo>
                <a:cubicBezTo>
                  <a:pt x="19514" y="4418"/>
                  <a:pt x="19514" y="4418"/>
                  <a:pt x="19514" y="4418"/>
                </a:cubicBezTo>
                <a:cubicBezTo>
                  <a:pt x="19514" y="4418"/>
                  <a:pt x="19514" y="4418"/>
                  <a:pt x="19514" y="4418"/>
                </a:cubicBezTo>
                <a:cubicBezTo>
                  <a:pt x="18777" y="5155"/>
                  <a:pt x="18777" y="5155"/>
                  <a:pt x="18777" y="5155"/>
                </a:cubicBezTo>
                <a:cubicBezTo>
                  <a:pt x="18777" y="5155"/>
                  <a:pt x="18777" y="5155"/>
                  <a:pt x="18777" y="5155"/>
                </a:cubicBezTo>
                <a:lnTo>
                  <a:pt x="10800" y="13500"/>
                </a:lnTo>
                <a:close/>
                <a:moveTo>
                  <a:pt x="20741" y="6627"/>
                </a:moveTo>
                <a:cubicBezTo>
                  <a:pt x="20495" y="6505"/>
                  <a:pt x="20250" y="6505"/>
                  <a:pt x="20005" y="6627"/>
                </a:cubicBezTo>
                <a:cubicBezTo>
                  <a:pt x="19882" y="6750"/>
                  <a:pt x="19882" y="6995"/>
                  <a:pt x="19882" y="7118"/>
                </a:cubicBezTo>
                <a:cubicBezTo>
                  <a:pt x="19882" y="7118"/>
                  <a:pt x="19882" y="7118"/>
                  <a:pt x="19882" y="7118"/>
                </a:cubicBezTo>
                <a:cubicBezTo>
                  <a:pt x="20373" y="8345"/>
                  <a:pt x="20618" y="9573"/>
                  <a:pt x="20618" y="10800"/>
                </a:cubicBezTo>
                <a:cubicBezTo>
                  <a:pt x="20618" y="16200"/>
                  <a:pt x="16200" y="20618"/>
                  <a:pt x="10800" y="20618"/>
                </a:cubicBezTo>
                <a:cubicBezTo>
                  <a:pt x="5400" y="20618"/>
                  <a:pt x="982" y="16200"/>
                  <a:pt x="982" y="10800"/>
                </a:cubicBezTo>
                <a:cubicBezTo>
                  <a:pt x="982" y="5400"/>
                  <a:pt x="5400" y="982"/>
                  <a:pt x="10800" y="982"/>
                </a:cubicBezTo>
                <a:cubicBezTo>
                  <a:pt x="13623" y="982"/>
                  <a:pt x="16077" y="2086"/>
                  <a:pt x="17918" y="4050"/>
                </a:cubicBezTo>
                <a:cubicBezTo>
                  <a:pt x="17918" y="3927"/>
                  <a:pt x="17918" y="3927"/>
                  <a:pt x="17918" y="3927"/>
                </a:cubicBezTo>
                <a:cubicBezTo>
                  <a:pt x="18041" y="4173"/>
                  <a:pt x="18409" y="4173"/>
                  <a:pt x="18532" y="3927"/>
                </a:cubicBezTo>
                <a:cubicBezTo>
                  <a:pt x="18777" y="3805"/>
                  <a:pt x="18777" y="3436"/>
                  <a:pt x="18532" y="3314"/>
                </a:cubicBezTo>
                <a:cubicBezTo>
                  <a:pt x="18532" y="3314"/>
                  <a:pt x="18532" y="3191"/>
                  <a:pt x="18532" y="3191"/>
                </a:cubicBezTo>
                <a:cubicBezTo>
                  <a:pt x="16568" y="1227"/>
                  <a:pt x="13868" y="0"/>
                  <a:pt x="10800" y="0"/>
                </a:cubicBezTo>
                <a:cubicBezTo>
                  <a:pt x="4786" y="0"/>
                  <a:pt x="0" y="4786"/>
                  <a:pt x="0" y="10800"/>
                </a:cubicBezTo>
                <a:cubicBezTo>
                  <a:pt x="0" y="16814"/>
                  <a:pt x="4786" y="21600"/>
                  <a:pt x="10800" y="21600"/>
                </a:cubicBezTo>
                <a:cubicBezTo>
                  <a:pt x="16814" y="21600"/>
                  <a:pt x="21600" y="16814"/>
                  <a:pt x="21600" y="10800"/>
                </a:cubicBezTo>
                <a:cubicBezTo>
                  <a:pt x="21600" y="9450"/>
                  <a:pt x="21355" y="8100"/>
                  <a:pt x="20864" y="6873"/>
                </a:cubicBezTo>
                <a:cubicBezTo>
                  <a:pt x="20864" y="6750"/>
                  <a:pt x="20741" y="6750"/>
                  <a:pt x="20741" y="6627"/>
                </a:cubicBezTo>
              </a:path>
            </a:pathLst>
          </a:custGeom>
          <a:solidFill>
            <a:srgbClr val="000000"/>
          </a:solidFill>
          <a:ln w="12700">
            <a:miter lim="400000"/>
          </a:ln>
        </p:spPr>
        <p:txBody>
          <a:bodyPr lIns="45718" tIns="45718" rIns="45718" bIns="45718"/>
          <a:lstStyle/>
          <a:p>
            <a:pPr>
              <a:defRPr>
                <a:solidFill>
                  <a:srgbClr val="333333"/>
                </a:solidFill>
                <a:latin typeface="Myriad Pro Light"/>
                <a:ea typeface="Myriad Pro Light"/>
                <a:cs typeface="Myriad Pro Light"/>
                <a:sym typeface="Myriad Pro Light"/>
              </a:defRPr>
            </a:pPr>
          </a:p>
        </p:txBody>
      </p:sp>
      <p:sp>
        <p:nvSpPr>
          <p:cNvPr id="130" name="Prístup k snímkam z vyšetrení…"/>
          <p:cNvSpPr txBox="1"/>
          <p:nvPr/>
        </p:nvSpPr>
        <p:spPr>
          <a:xfrm>
            <a:off x="1166494" y="4659312"/>
            <a:ext cx="6542724" cy="1247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800"/>
            </a:pPr>
            <a:r>
              <a:t>Prístup k snímkam z vyšetrení</a:t>
            </a:r>
          </a:p>
          <a:p>
            <a:pPr>
              <a:defRPr b="1" sz="1600"/>
            </a:pPr>
            <a:r>
              <a:t>Online prístup k snímkam z RTG, USG, MR a CT</a:t>
            </a:r>
            <a:r>
              <a:t> </a:t>
            </a:r>
            <a:r>
              <a:t>zdarma</a:t>
            </a:r>
          </a:p>
          <a:p>
            <a:pPr>
              <a:defRPr b="1" sz="1600"/>
            </a:pPr>
            <a:r>
              <a:t>SMS s prístupovým kódom zdarma</a:t>
            </a:r>
            <a:r>
              <a:rPr b="0"/>
              <a:t> </a:t>
            </a:r>
            <a:r>
              <a:t>na portál www.eradiologia.sk.</a:t>
            </a:r>
          </a:p>
        </p:txBody>
      </p:sp>
      <p:sp>
        <p:nvSpPr>
          <p:cNvPr id="131" name="Shape"/>
          <p:cNvSpPr/>
          <p:nvPr/>
        </p:nvSpPr>
        <p:spPr>
          <a:xfrm>
            <a:off x="438150" y="1589087"/>
            <a:ext cx="652463" cy="6381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13500"/>
                </a:moveTo>
                <a:cubicBezTo>
                  <a:pt x="6259" y="8959"/>
                  <a:pt x="6259" y="8959"/>
                  <a:pt x="6259" y="8959"/>
                </a:cubicBezTo>
                <a:cubicBezTo>
                  <a:pt x="6136" y="8836"/>
                  <a:pt x="6014" y="8836"/>
                  <a:pt x="5891" y="8836"/>
                </a:cubicBezTo>
                <a:cubicBezTo>
                  <a:pt x="5645" y="8836"/>
                  <a:pt x="5400" y="9082"/>
                  <a:pt x="5400" y="9327"/>
                </a:cubicBezTo>
                <a:cubicBezTo>
                  <a:pt x="5400" y="9450"/>
                  <a:pt x="5400" y="9573"/>
                  <a:pt x="5523" y="9695"/>
                </a:cubicBezTo>
                <a:cubicBezTo>
                  <a:pt x="10432" y="14605"/>
                  <a:pt x="10432" y="14605"/>
                  <a:pt x="10432" y="14605"/>
                </a:cubicBezTo>
                <a:cubicBezTo>
                  <a:pt x="10555" y="14727"/>
                  <a:pt x="10677" y="14727"/>
                  <a:pt x="10800" y="14727"/>
                </a:cubicBezTo>
                <a:cubicBezTo>
                  <a:pt x="10923" y="14727"/>
                  <a:pt x="11045" y="14727"/>
                  <a:pt x="11168" y="14605"/>
                </a:cubicBezTo>
                <a:cubicBezTo>
                  <a:pt x="11168" y="14605"/>
                  <a:pt x="11168" y="14605"/>
                  <a:pt x="11168" y="14605"/>
                </a:cubicBezTo>
                <a:cubicBezTo>
                  <a:pt x="19391" y="6014"/>
                  <a:pt x="19391" y="6014"/>
                  <a:pt x="19391" y="6014"/>
                </a:cubicBezTo>
                <a:cubicBezTo>
                  <a:pt x="19391" y="6014"/>
                  <a:pt x="19391" y="6014"/>
                  <a:pt x="19391" y="6014"/>
                </a:cubicBezTo>
                <a:cubicBezTo>
                  <a:pt x="20005" y="5277"/>
                  <a:pt x="20005" y="5277"/>
                  <a:pt x="20005" y="5277"/>
                </a:cubicBezTo>
                <a:cubicBezTo>
                  <a:pt x="20005" y="5277"/>
                  <a:pt x="20005" y="5277"/>
                  <a:pt x="20005" y="5277"/>
                </a:cubicBezTo>
                <a:cubicBezTo>
                  <a:pt x="21477" y="3805"/>
                  <a:pt x="21477" y="3805"/>
                  <a:pt x="21477" y="3805"/>
                </a:cubicBezTo>
                <a:cubicBezTo>
                  <a:pt x="21477" y="3805"/>
                  <a:pt x="21477" y="3805"/>
                  <a:pt x="21477" y="3805"/>
                </a:cubicBezTo>
                <a:cubicBezTo>
                  <a:pt x="21600" y="3682"/>
                  <a:pt x="21600" y="3559"/>
                  <a:pt x="21600" y="3436"/>
                </a:cubicBezTo>
                <a:cubicBezTo>
                  <a:pt x="21600" y="3191"/>
                  <a:pt x="21355" y="2945"/>
                  <a:pt x="21109" y="2945"/>
                </a:cubicBezTo>
                <a:cubicBezTo>
                  <a:pt x="20986" y="2945"/>
                  <a:pt x="20864" y="2945"/>
                  <a:pt x="20741" y="3068"/>
                </a:cubicBezTo>
                <a:cubicBezTo>
                  <a:pt x="20741" y="3068"/>
                  <a:pt x="20741" y="3068"/>
                  <a:pt x="20741" y="3068"/>
                </a:cubicBezTo>
                <a:cubicBezTo>
                  <a:pt x="19514" y="4418"/>
                  <a:pt x="19514" y="4418"/>
                  <a:pt x="19514" y="4418"/>
                </a:cubicBezTo>
                <a:cubicBezTo>
                  <a:pt x="19514" y="4418"/>
                  <a:pt x="19514" y="4418"/>
                  <a:pt x="19514" y="4418"/>
                </a:cubicBezTo>
                <a:cubicBezTo>
                  <a:pt x="18777" y="5155"/>
                  <a:pt x="18777" y="5155"/>
                  <a:pt x="18777" y="5155"/>
                </a:cubicBezTo>
                <a:cubicBezTo>
                  <a:pt x="18777" y="5155"/>
                  <a:pt x="18777" y="5155"/>
                  <a:pt x="18777" y="5155"/>
                </a:cubicBezTo>
                <a:lnTo>
                  <a:pt x="10800" y="13500"/>
                </a:lnTo>
                <a:close/>
                <a:moveTo>
                  <a:pt x="20741" y="6627"/>
                </a:moveTo>
                <a:cubicBezTo>
                  <a:pt x="20495" y="6505"/>
                  <a:pt x="20250" y="6505"/>
                  <a:pt x="20005" y="6627"/>
                </a:cubicBezTo>
                <a:cubicBezTo>
                  <a:pt x="19882" y="6750"/>
                  <a:pt x="19882" y="6995"/>
                  <a:pt x="19882" y="7118"/>
                </a:cubicBezTo>
                <a:cubicBezTo>
                  <a:pt x="19882" y="7118"/>
                  <a:pt x="19882" y="7118"/>
                  <a:pt x="19882" y="7118"/>
                </a:cubicBezTo>
                <a:cubicBezTo>
                  <a:pt x="20373" y="8345"/>
                  <a:pt x="20618" y="9573"/>
                  <a:pt x="20618" y="10800"/>
                </a:cubicBezTo>
                <a:cubicBezTo>
                  <a:pt x="20618" y="16200"/>
                  <a:pt x="16200" y="20618"/>
                  <a:pt x="10800" y="20618"/>
                </a:cubicBezTo>
                <a:cubicBezTo>
                  <a:pt x="5400" y="20618"/>
                  <a:pt x="982" y="16200"/>
                  <a:pt x="982" y="10800"/>
                </a:cubicBezTo>
                <a:cubicBezTo>
                  <a:pt x="982" y="5400"/>
                  <a:pt x="5400" y="982"/>
                  <a:pt x="10800" y="982"/>
                </a:cubicBezTo>
                <a:cubicBezTo>
                  <a:pt x="13623" y="982"/>
                  <a:pt x="16077" y="2086"/>
                  <a:pt x="17918" y="4050"/>
                </a:cubicBezTo>
                <a:cubicBezTo>
                  <a:pt x="17918" y="3927"/>
                  <a:pt x="17918" y="3927"/>
                  <a:pt x="17918" y="3927"/>
                </a:cubicBezTo>
                <a:cubicBezTo>
                  <a:pt x="18041" y="4173"/>
                  <a:pt x="18409" y="4173"/>
                  <a:pt x="18532" y="3927"/>
                </a:cubicBezTo>
                <a:cubicBezTo>
                  <a:pt x="18777" y="3805"/>
                  <a:pt x="18777" y="3436"/>
                  <a:pt x="18532" y="3314"/>
                </a:cubicBezTo>
                <a:cubicBezTo>
                  <a:pt x="18532" y="3314"/>
                  <a:pt x="18532" y="3191"/>
                  <a:pt x="18532" y="3191"/>
                </a:cubicBezTo>
                <a:cubicBezTo>
                  <a:pt x="16568" y="1227"/>
                  <a:pt x="13868" y="0"/>
                  <a:pt x="10800" y="0"/>
                </a:cubicBezTo>
                <a:cubicBezTo>
                  <a:pt x="4786" y="0"/>
                  <a:pt x="0" y="4786"/>
                  <a:pt x="0" y="10800"/>
                </a:cubicBezTo>
                <a:cubicBezTo>
                  <a:pt x="0" y="16814"/>
                  <a:pt x="4786" y="21600"/>
                  <a:pt x="10800" y="21600"/>
                </a:cubicBezTo>
                <a:cubicBezTo>
                  <a:pt x="16814" y="21600"/>
                  <a:pt x="21600" y="16814"/>
                  <a:pt x="21600" y="10800"/>
                </a:cubicBezTo>
                <a:cubicBezTo>
                  <a:pt x="21600" y="9450"/>
                  <a:pt x="21355" y="8100"/>
                  <a:pt x="20864" y="6873"/>
                </a:cubicBezTo>
                <a:cubicBezTo>
                  <a:pt x="20864" y="6750"/>
                  <a:pt x="20741" y="6750"/>
                  <a:pt x="20741" y="6627"/>
                </a:cubicBezTo>
              </a:path>
            </a:pathLst>
          </a:custGeom>
          <a:solidFill>
            <a:srgbClr val="000000"/>
          </a:solidFill>
          <a:ln w="12700">
            <a:miter lim="400000"/>
          </a:ln>
        </p:spPr>
        <p:txBody>
          <a:bodyPr lIns="45718" tIns="45718" rIns="45718" bIns="45718"/>
          <a:lstStyle/>
          <a:p>
            <a:pPr>
              <a:defRPr>
                <a:solidFill>
                  <a:srgbClr val="333333"/>
                </a:solidFill>
                <a:latin typeface="Myriad Pro Light"/>
                <a:ea typeface="Myriad Pro Light"/>
                <a:cs typeface="Myriad Pro Light"/>
                <a:sym typeface="Myriad Pro Light"/>
              </a:defRPr>
            </a:pPr>
          </a:p>
        </p:txBody>
      </p:sp>
      <p:sp>
        <p:nvSpPr>
          <p:cNvPr id="132" name="Shape"/>
          <p:cNvSpPr/>
          <p:nvPr/>
        </p:nvSpPr>
        <p:spPr>
          <a:xfrm>
            <a:off x="474662" y="5846762"/>
            <a:ext cx="652463" cy="6397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13500"/>
                </a:moveTo>
                <a:cubicBezTo>
                  <a:pt x="6259" y="8959"/>
                  <a:pt x="6259" y="8959"/>
                  <a:pt x="6259" y="8959"/>
                </a:cubicBezTo>
                <a:cubicBezTo>
                  <a:pt x="6136" y="8836"/>
                  <a:pt x="6014" y="8836"/>
                  <a:pt x="5891" y="8836"/>
                </a:cubicBezTo>
                <a:cubicBezTo>
                  <a:pt x="5645" y="8836"/>
                  <a:pt x="5400" y="9082"/>
                  <a:pt x="5400" y="9327"/>
                </a:cubicBezTo>
                <a:cubicBezTo>
                  <a:pt x="5400" y="9450"/>
                  <a:pt x="5400" y="9573"/>
                  <a:pt x="5523" y="9695"/>
                </a:cubicBezTo>
                <a:cubicBezTo>
                  <a:pt x="10432" y="14605"/>
                  <a:pt x="10432" y="14605"/>
                  <a:pt x="10432" y="14605"/>
                </a:cubicBezTo>
                <a:cubicBezTo>
                  <a:pt x="10555" y="14727"/>
                  <a:pt x="10677" y="14727"/>
                  <a:pt x="10800" y="14727"/>
                </a:cubicBezTo>
                <a:cubicBezTo>
                  <a:pt x="10923" y="14727"/>
                  <a:pt x="11045" y="14727"/>
                  <a:pt x="11168" y="14605"/>
                </a:cubicBezTo>
                <a:cubicBezTo>
                  <a:pt x="11168" y="14605"/>
                  <a:pt x="11168" y="14605"/>
                  <a:pt x="11168" y="14605"/>
                </a:cubicBezTo>
                <a:cubicBezTo>
                  <a:pt x="19391" y="6014"/>
                  <a:pt x="19391" y="6014"/>
                  <a:pt x="19391" y="6014"/>
                </a:cubicBezTo>
                <a:cubicBezTo>
                  <a:pt x="19391" y="6014"/>
                  <a:pt x="19391" y="6014"/>
                  <a:pt x="19391" y="6014"/>
                </a:cubicBezTo>
                <a:cubicBezTo>
                  <a:pt x="20005" y="5277"/>
                  <a:pt x="20005" y="5277"/>
                  <a:pt x="20005" y="5277"/>
                </a:cubicBezTo>
                <a:cubicBezTo>
                  <a:pt x="20005" y="5277"/>
                  <a:pt x="20005" y="5277"/>
                  <a:pt x="20005" y="5277"/>
                </a:cubicBezTo>
                <a:cubicBezTo>
                  <a:pt x="21477" y="3805"/>
                  <a:pt x="21477" y="3805"/>
                  <a:pt x="21477" y="3805"/>
                </a:cubicBezTo>
                <a:cubicBezTo>
                  <a:pt x="21477" y="3805"/>
                  <a:pt x="21477" y="3805"/>
                  <a:pt x="21477" y="3805"/>
                </a:cubicBezTo>
                <a:cubicBezTo>
                  <a:pt x="21600" y="3682"/>
                  <a:pt x="21600" y="3559"/>
                  <a:pt x="21600" y="3436"/>
                </a:cubicBezTo>
                <a:cubicBezTo>
                  <a:pt x="21600" y="3191"/>
                  <a:pt x="21355" y="2945"/>
                  <a:pt x="21109" y="2945"/>
                </a:cubicBezTo>
                <a:cubicBezTo>
                  <a:pt x="20986" y="2945"/>
                  <a:pt x="20864" y="2945"/>
                  <a:pt x="20741" y="3068"/>
                </a:cubicBezTo>
                <a:cubicBezTo>
                  <a:pt x="20741" y="3068"/>
                  <a:pt x="20741" y="3068"/>
                  <a:pt x="20741" y="3068"/>
                </a:cubicBezTo>
                <a:cubicBezTo>
                  <a:pt x="19514" y="4418"/>
                  <a:pt x="19514" y="4418"/>
                  <a:pt x="19514" y="4418"/>
                </a:cubicBezTo>
                <a:cubicBezTo>
                  <a:pt x="19514" y="4418"/>
                  <a:pt x="19514" y="4418"/>
                  <a:pt x="19514" y="4418"/>
                </a:cubicBezTo>
                <a:cubicBezTo>
                  <a:pt x="18777" y="5155"/>
                  <a:pt x="18777" y="5155"/>
                  <a:pt x="18777" y="5155"/>
                </a:cubicBezTo>
                <a:cubicBezTo>
                  <a:pt x="18777" y="5155"/>
                  <a:pt x="18777" y="5155"/>
                  <a:pt x="18777" y="5155"/>
                </a:cubicBezTo>
                <a:lnTo>
                  <a:pt x="10800" y="13500"/>
                </a:lnTo>
                <a:close/>
                <a:moveTo>
                  <a:pt x="20741" y="6627"/>
                </a:moveTo>
                <a:cubicBezTo>
                  <a:pt x="20495" y="6505"/>
                  <a:pt x="20250" y="6505"/>
                  <a:pt x="20005" y="6627"/>
                </a:cubicBezTo>
                <a:cubicBezTo>
                  <a:pt x="19882" y="6750"/>
                  <a:pt x="19882" y="6995"/>
                  <a:pt x="19882" y="7118"/>
                </a:cubicBezTo>
                <a:cubicBezTo>
                  <a:pt x="19882" y="7118"/>
                  <a:pt x="19882" y="7118"/>
                  <a:pt x="19882" y="7118"/>
                </a:cubicBezTo>
                <a:cubicBezTo>
                  <a:pt x="20373" y="8345"/>
                  <a:pt x="20618" y="9573"/>
                  <a:pt x="20618" y="10800"/>
                </a:cubicBezTo>
                <a:cubicBezTo>
                  <a:pt x="20618" y="16200"/>
                  <a:pt x="16200" y="20618"/>
                  <a:pt x="10800" y="20618"/>
                </a:cubicBezTo>
                <a:cubicBezTo>
                  <a:pt x="5400" y="20618"/>
                  <a:pt x="982" y="16200"/>
                  <a:pt x="982" y="10800"/>
                </a:cubicBezTo>
                <a:cubicBezTo>
                  <a:pt x="982" y="5400"/>
                  <a:pt x="5400" y="982"/>
                  <a:pt x="10800" y="982"/>
                </a:cubicBezTo>
                <a:cubicBezTo>
                  <a:pt x="13623" y="982"/>
                  <a:pt x="16077" y="2086"/>
                  <a:pt x="17918" y="4050"/>
                </a:cubicBezTo>
                <a:cubicBezTo>
                  <a:pt x="17918" y="3927"/>
                  <a:pt x="17918" y="3927"/>
                  <a:pt x="17918" y="3927"/>
                </a:cubicBezTo>
                <a:cubicBezTo>
                  <a:pt x="18041" y="4173"/>
                  <a:pt x="18409" y="4173"/>
                  <a:pt x="18532" y="3927"/>
                </a:cubicBezTo>
                <a:cubicBezTo>
                  <a:pt x="18777" y="3805"/>
                  <a:pt x="18777" y="3436"/>
                  <a:pt x="18532" y="3314"/>
                </a:cubicBezTo>
                <a:cubicBezTo>
                  <a:pt x="18532" y="3314"/>
                  <a:pt x="18532" y="3191"/>
                  <a:pt x="18532" y="3191"/>
                </a:cubicBezTo>
                <a:cubicBezTo>
                  <a:pt x="16568" y="1227"/>
                  <a:pt x="13868" y="0"/>
                  <a:pt x="10800" y="0"/>
                </a:cubicBezTo>
                <a:cubicBezTo>
                  <a:pt x="4786" y="0"/>
                  <a:pt x="0" y="4786"/>
                  <a:pt x="0" y="10800"/>
                </a:cubicBezTo>
                <a:cubicBezTo>
                  <a:pt x="0" y="16814"/>
                  <a:pt x="4786" y="21600"/>
                  <a:pt x="10800" y="21600"/>
                </a:cubicBezTo>
                <a:cubicBezTo>
                  <a:pt x="16814" y="21600"/>
                  <a:pt x="21600" y="16814"/>
                  <a:pt x="21600" y="10800"/>
                </a:cubicBezTo>
                <a:cubicBezTo>
                  <a:pt x="21600" y="9450"/>
                  <a:pt x="21355" y="8100"/>
                  <a:pt x="20864" y="6873"/>
                </a:cubicBezTo>
                <a:cubicBezTo>
                  <a:pt x="20864" y="6750"/>
                  <a:pt x="20741" y="6750"/>
                  <a:pt x="20741" y="6627"/>
                </a:cubicBezTo>
              </a:path>
            </a:pathLst>
          </a:custGeom>
          <a:solidFill>
            <a:srgbClr val="000000"/>
          </a:solidFill>
          <a:ln w="12700">
            <a:miter lim="400000"/>
          </a:ln>
        </p:spPr>
        <p:txBody>
          <a:bodyPr lIns="45718" tIns="45718" rIns="45718" bIns="45718"/>
          <a:lstStyle/>
          <a:p>
            <a:pPr>
              <a:defRPr>
                <a:solidFill>
                  <a:srgbClr val="333333"/>
                </a:solidFill>
                <a:latin typeface="Myriad Pro Light"/>
                <a:ea typeface="Myriad Pro Light"/>
                <a:cs typeface="Myriad Pro Light"/>
                <a:sym typeface="Myriad Pro Light"/>
              </a:defRPr>
            </a:pPr>
          </a:p>
        </p:txBody>
      </p:sp>
      <p:sp>
        <p:nvSpPr>
          <p:cNvPr id="133" name="IVF bez čakania…"/>
          <p:cNvSpPr txBox="1"/>
          <p:nvPr/>
        </p:nvSpPr>
        <p:spPr>
          <a:xfrm>
            <a:off x="1166494" y="5813425"/>
            <a:ext cx="654272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800"/>
            </a:pPr>
            <a:r>
              <a:t>IVF bez čakania</a:t>
            </a:r>
          </a:p>
          <a:p>
            <a:pPr>
              <a:defRPr b="1" sz="1600"/>
            </a:pPr>
            <a:r>
              <a:t> v Unione nie je nutné vopred žiadať o schválenie výkonu</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5" name="image.jpeg" descr="image.jpeg"/>
          <p:cNvPicPr>
            <a:picLocks noChangeAspect="1"/>
          </p:cNvPicPr>
          <p:nvPr/>
        </p:nvPicPr>
        <p:blipFill>
          <a:blip r:embed="rId2">
            <a:extLst/>
          </a:blip>
          <a:stretch>
            <a:fillRect/>
          </a:stretch>
        </p:blipFill>
        <p:spPr>
          <a:xfrm>
            <a:off x="8134350" y="2097087"/>
            <a:ext cx="3927475" cy="3927476"/>
          </a:xfrm>
          <a:prstGeom prst="rect">
            <a:avLst/>
          </a:prstGeom>
          <a:ln w="12700">
            <a:miter lim="400000"/>
          </a:ln>
        </p:spPr>
      </p:pic>
      <p:sp>
        <p:nvSpPr>
          <p:cNvPr id="136" name="Odmena za prevenciu Za absolvovanie preventívnych prehliadok, vrátane všetkých vyšetrení,…"/>
          <p:cNvSpPr txBox="1"/>
          <p:nvPr/>
        </p:nvSpPr>
        <p:spPr>
          <a:xfrm>
            <a:off x="1377632" y="4024312"/>
            <a:ext cx="10089199" cy="121894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spcBef>
                <a:spcPts val="2100"/>
              </a:spcBef>
              <a:defRPr b="1" sz="2600"/>
            </a:pPr>
            <a:r>
              <a:t>Odmena za prevenciu</a:t>
            </a:r>
            <a:br/>
            <a:r>
              <a:rPr b="0" sz="1600"/>
              <a:t>Za absolvovanie preventívnych prehliadok, vrátane všetkých vyšetrení, </a:t>
            </a:r>
            <a:endParaRPr sz="1600"/>
          </a:p>
          <a:p>
            <a:pPr>
              <a:lnSpc>
                <a:spcPct val="90000"/>
              </a:lnSpc>
              <a:spcBef>
                <a:spcPts val="300"/>
              </a:spcBef>
              <a:defRPr sz="1600"/>
            </a:pPr>
            <a:r>
              <a:t>zameraných na včasné zistenie vybraných onkologických ochorení, </a:t>
            </a:r>
          </a:p>
          <a:p>
            <a:pPr>
              <a:lnSpc>
                <a:spcPct val="90000"/>
              </a:lnSpc>
              <a:spcBef>
                <a:spcPts val="300"/>
              </a:spcBef>
              <a:defRPr sz="1600"/>
            </a:pPr>
            <a:r>
              <a:t>svojich poistencov od 4</a:t>
            </a:r>
            <a:r>
              <a:t>0</a:t>
            </a:r>
            <a:r>
              <a:t> rokov každý rok odmeňujeme.</a:t>
            </a:r>
          </a:p>
        </p:txBody>
      </p:sp>
      <p:sp>
        <p:nvSpPr>
          <p:cNvPr id="137" name="Ďalšie doplnkové výhody a služby pre poistencov"/>
          <p:cNvSpPr txBox="1"/>
          <p:nvPr/>
        </p:nvSpPr>
        <p:spPr>
          <a:xfrm>
            <a:off x="585468" y="492441"/>
            <a:ext cx="10881364" cy="523243"/>
          </a:xfrm>
          <a:prstGeom prst="rect">
            <a:avLst/>
          </a:prstGeom>
          <a:ln w="12700">
            <a:miter lim="400000"/>
          </a:ln>
          <a:extLst>
            <a:ext uri="{C572A759-6A51-4108-AA02-DFA0A04FC94B}">
              <ma14:wrappingTextBoxFlag xmlns:ma14="http://schemas.microsoft.com/office/mac/drawingml/2011/main" val="1"/>
            </a:ext>
          </a:extLst>
        </p:spPr>
        <p:txBody>
          <a:bodyPr lIns="45721" tIns="45721" rIns="45721" bIns="45721" anchor="ctr">
            <a:spAutoFit/>
          </a:bodyPr>
          <a:lstStyle>
            <a:lvl1pPr>
              <a:defRPr b="1" sz="2800">
                <a:solidFill>
                  <a:srgbClr val="424249"/>
                </a:solidFill>
              </a:defRPr>
            </a:lvl1pPr>
          </a:lstStyle>
          <a:p>
            <a:pPr/>
            <a:r>
              <a:t>Ďalšie doplnkové výhody a služby pre poistencov</a:t>
            </a:r>
          </a:p>
        </p:txBody>
      </p:sp>
      <p:sp>
        <p:nvSpPr>
          <p:cNvPr id="138" name="Line"/>
          <p:cNvSpPr/>
          <p:nvPr/>
        </p:nvSpPr>
        <p:spPr>
          <a:xfrm flipH="1">
            <a:off x="539749" y="360362"/>
            <a:ext cx="2" cy="787401"/>
          </a:xfrm>
          <a:prstGeom prst="line">
            <a:avLst/>
          </a:prstGeom>
          <a:ln w="63500">
            <a:solidFill>
              <a:srgbClr val="000000"/>
            </a:solidFill>
            <a:miter/>
          </a:ln>
        </p:spPr>
        <p:txBody>
          <a:bodyPr lIns="45719" rIns="45719"/>
          <a:lstStyle/>
          <a:p>
            <a:pPr/>
          </a:p>
        </p:txBody>
      </p:sp>
      <p:sp>
        <p:nvSpPr>
          <p:cNvPr id="139" name="Balíček pre darcov krvi  Našich poistencov, ktorí sú darcami krvi, odmeňujeme vitamínovým balíčkom za ich dobrovoľné bezpríspevkové darovanie krvi."/>
          <p:cNvSpPr txBox="1"/>
          <p:nvPr/>
        </p:nvSpPr>
        <p:spPr>
          <a:xfrm>
            <a:off x="1377632" y="2967037"/>
            <a:ext cx="7166611" cy="942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pPr>
            <a:r>
              <a:t>Balíček pre darcov krvi </a:t>
            </a:r>
            <a:br/>
            <a:r>
              <a:rPr b="0" sz="1600"/>
              <a:t>Našich poistencov, ktorí sú darcami krvi, odmeňujeme vitamínovým balíčkom za ich dobrovoľné bezpríspevkové darovanie krvi.</a:t>
            </a:r>
          </a:p>
        </p:txBody>
      </p:sp>
      <p:sp>
        <p:nvSpPr>
          <p:cNvPr id="140" name="Pilotný skríningový program  Už v  roku 2017 sme  ako jediná poisťovňa  začali adresne pozývať na  preventívne prehliadky našich poistencov vo veku od 45 rokov, ktorí prevenciu zanedbávajú. Od roku 2019 sa podieľame na národnom skríningu rakoviny hrubého"/>
          <p:cNvSpPr txBox="1"/>
          <p:nvPr/>
        </p:nvSpPr>
        <p:spPr>
          <a:xfrm>
            <a:off x="1377632" y="5267325"/>
            <a:ext cx="9785986" cy="1424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pPr>
            <a:r>
              <a:t>Pilotný skríningový program </a:t>
            </a:r>
            <a:br/>
            <a:r>
              <a:rPr b="0" sz="1600"/>
              <a:t>Už v  roku 2017 sme  ako jediná poisťovňa  začali adresne pozývať na  preventívne prehliadky našich poistencov vo veku od 45 rokov, ktorí prevenciu zanedbávajú. </a:t>
            </a:r>
            <a:r>
              <a:rPr b="0" sz="1600"/>
              <a:t>Od</a:t>
            </a:r>
            <a:r>
              <a:rPr b="0" sz="1600"/>
              <a:t> roku</a:t>
            </a:r>
            <a:r>
              <a:rPr b="0" sz="1600"/>
              <a:t> 2019</a:t>
            </a:r>
            <a:r>
              <a:rPr b="0" sz="1600"/>
              <a:t> sa podieľame na národnom skríningu rakoviny hrubého čreva a konečníka (január), rakoviny prsníka (apríl) a rakoviny krčka maternice (júl), ktorý zastrešuje  MZ SR.</a:t>
            </a:r>
          </a:p>
        </p:txBody>
      </p:sp>
      <p:sp>
        <p:nvSpPr>
          <p:cNvPr id="141" name="Shape"/>
          <p:cNvSpPr/>
          <p:nvPr/>
        </p:nvSpPr>
        <p:spPr>
          <a:xfrm>
            <a:off x="600075" y="1263650"/>
            <a:ext cx="654050" cy="622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13500"/>
                </a:moveTo>
                <a:cubicBezTo>
                  <a:pt x="6259" y="8959"/>
                  <a:pt x="6259" y="8959"/>
                  <a:pt x="6259" y="8959"/>
                </a:cubicBezTo>
                <a:cubicBezTo>
                  <a:pt x="6136" y="8836"/>
                  <a:pt x="6014" y="8836"/>
                  <a:pt x="5891" y="8836"/>
                </a:cubicBezTo>
                <a:cubicBezTo>
                  <a:pt x="5645" y="8836"/>
                  <a:pt x="5400" y="9082"/>
                  <a:pt x="5400" y="9327"/>
                </a:cubicBezTo>
                <a:cubicBezTo>
                  <a:pt x="5400" y="9450"/>
                  <a:pt x="5400" y="9573"/>
                  <a:pt x="5523" y="9695"/>
                </a:cubicBezTo>
                <a:cubicBezTo>
                  <a:pt x="10432" y="14605"/>
                  <a:pt x="10432" y="14605"/>
                  <a:pt x="10432" y="14605"/>
                </a:cubicBezTo>
                <a:cubicBezTo>
                  <a:pt x="10555" y="14727"/>
                  <a:pt x="10677" y="14727"/>
                  <a:pt x="10800" y="14727"/>
                </a:cubicBezTo>
                <a:cubicBezTo>
                  <a:pt x="10923" y="14727"/>
                  <a:pt x="11045" y="14727"/>
                  <a:pt x="11168" y="14605"/>
                </a:cubicBezTo>
                <a:cubicBezTo>
                  <a:pt x="11168" y="14605"/>
                  <a:pt x="11168" y="14605"/>
                  <a:pt x="11168" y="14605"/>
                </a:cubicBezTo>
                <a:cubicBezTo>
                  <a:pt x="19391" y="6014"/>
                  <a:pt x="19391" y="6014"/>
                  <a:pt x="19391" y="6014"/>
                </a:cubicBezTo>
                <a:cubicBezTo>
                  <a:pt x="19391" y="6014"/>
                  <a:pt x="19391" y="6014"/>
                  <a:pt x="19391" y="6014"/>
                </a:cubicBezTo>
                <a:cubicBezTo>
                  <a:pt x="20005" y="5277"/>
                  <a:pt x="20005" y="5277"/>
                  <a:pt x="20005" y="5277"/>
                </a:cubicBezTo>
                <a:cubicBezTo>
                  <a:pt x="20005" y="5277"/>
                  <a:pt x="20005" y="5277"/>
                  <a:pt x="20005" y="5277"/>
                </a:cubicBezTo>
                <a:cubicBezTo>
                  <a:pt x="21477" y="3805"/>
                  <a:pt x="21477" y="3805"/>
                  <a:pt x="21477" y="3805"/>
                </a:cubicBezTo>
                <a:cubicBezTo>
                  <a:pt x="21477" y="3805"/>
                  <a:pt x="21477" y="3805"/>
                  <a:pt x="21477" y="3805"/>
                </a:cubicBezTo>
                <a:cubicBezTo>
                  <a:pt x="21600" y="3682"/>
                  <a:pt x="21600" y="3559"/>
                  <a:pt x="21600" y="3436"/>
                </a:cubicBezTo>
                <a:cubicBezTo>
                  <a:pt x="21600" y="3191"/>
                  <a:pt x="21355" y="2945"/>
                  <a:pt x="21109" y="2945"/>
                </a:cubicBezTo>
                <a:cubicBezTo>
                  <a:pt x="20986" y="2945"/>
                  <a:pt x="20864" y="2945"/>
                  <a:pt x="20741" y="3068"/>
                </a:cubicBezTo>
                <a:cubicBezTo>
                  <a:pt x="20741" y="3068"/>
                  <a:pt x="20741" y="3068"/>
                  <a:pt x="20741" y="3068"/>
                </a:cubicBezTo>
                <a:cubicBezTo>
                  <a:pt x="19514" y="4418"/>
                  <a:pt x="19514" y="4418"/>
                  <a:pt x="19514" y="4418"/>
                </a:cubicBezTo>
                <a:cubicBezTo>
                  <a:pt x="19514" y="4418"/>
                  <a:pt x="19514" y="4418"/>
                  <a:pt x="19514" y="4418"/>
                </a:cubicBezTo>
                <a:cubicBezTo>
                  <a:pt x="18777" y="5155"/>
                  <a:pt x="18777" y="5155"/>
                  <a:pt x="18777" y="5155"/>
                </a:cubicBezTo>
                <a:cubicBezTo>
                  <a:pt x="18777" y="5155"/>
                  <a:pt x="18777" y="5155"/>
                  <a:pt x="18777" y="5155"/>
                </a:cubicBezTo>
                <a:lnTo>
                  <a:pt x="10800" y="13500"/>
                </a:lnTo>
                <a:close/>
                <a:moveTo>
                  <a:pt x="20741" y="6627"/>
                </a:moveTo>
                <a:cubicBezTo>
                  <a:pt x="20495" y="6505"/>
                  <a:pt x="20250" y="6505"/>
                  <a:pt x="20005" y="6627"/>
                </a:cubicBezTo>
                <a:cubicBezTo>
                  <a:pt x="19882" y="6750"/>
                  <a:pt x="19882" y="6995"/>
                  <a:pt x="19882" y="7118"/>
                </a:cubicBezTo>
                <a:cubicBezTo>
                  <a:pt x="19882" y="7118"/>
                  <a:pt x="19882" y="7118"/>
                  <a:pt x="19882" y="7118"/>
                </a:cubicBezTo>
                <a:cubicBezTo>
                  <a:pt x="20373" y="8345"/>
                  <a:pt x="20618" y="9573"/>
                  <a:pt x="20618" y="10800"/>
                </a:cubicBezTo>
                <a:cubicBezTo>
                  <a:pt x="20618" y="16200"/>
                  <a:pt x="16200" y="20618"/>
                  <a:pt x="10800" y="20618"/>
                </a:cubicBezTo>
                <a:cubicBezTo>
                  <a:pt x="5400" y="20618"/>
                  <a:pt x="982" y="16200"/>
                  <a:pt x="982" y="10800"/>
                </a:cubicBezTo>
                <a:cubicBezTo>
                  <a:pt x="982" y="5400"/>
                  <a:pt x="5400" y="982"/>
                  <a:pt x="10800" y="982"/>
                </a:cubicBezTo>
                <a:cubicBezTo>
                  <a:pt x="13623" y="982"/>
                  <a:pt x="16077" y="2086"/>
                  <a:pt x="17918" y="4050"/>
                </a:cubicBezTo>
                <a:cubicBezTo>
                  <a:pt x="17918" y="3927"/>
                  <a:pt x="17918" y="3927"/>
                  <a:pt x="17918" y="3927"/>
                </a:cubicBezTo>
                <a:cubicBezTo>
                  <a:pt x="18041" y="4173"/>
                  <a:pt x="18409" y="4173"/>
                  <a:pt x="18532" y="3927"/>
                </a:cubicBezTo>
                <a:cubicBezTo>
                  <a:pt x="18777" y="3805"/>
                  <a:pt x="18777" y="3436"/>
                  <a:pt x="18532" y="3314"/>
                </a:cubicBezTo>
                <a:cubicBezTo>
                  <a:pt x="18532" y="3314"/>
                  <a:pt x="18532" y="3191"/>
                  <a:pt x="18532" y="3191"/>
                </a:cubicBezTo>
                <a:cubicBezTo>
                  <a:pt x="16568" y="1227"/>
                  <a:pt x="13868" y="0"/>
                  <a:pt x="10800" y="0"/>
                </a:cubicBezTo>
                <a:cubicBezTo>
                  <a:pt x="4786" y="0"/>
                  <a:pt x="0" y="4786"/>
                  <a:pt x="0" y="10800"/>
                </a:cubicBezTo>
                <a:cubicBezTo>
                  <a:pt x="0" y="16814"/>
                  <a:pt x="4786" y="21600"/>
                  <a:pt x="10800" y="21600"/>
                </a:cubicBezTo>
                <a:cubicBezTo>
                  <a:pt x="16814" y="21600"/>
                  <a:pt x="21600" y="16814"/>
                  <a:pt x="21600" y="10800"/>
                </a:cubicBezTo>
                <a:cubicBezTo>
                  <a:pt x="21600" y="9450"/>
                  <a:pt x="21355" y="8100"/>
                  <a:pt x="20864" y="6873"/>
                </a:cubicBezTo>
                <a:cubicBezTo>
                  <a:pt x="20864" y="6750"/>
                  <a:pt x="20741" y="6750"/>
                  <a:pt x="20741" y="6627"/>
                </a:cubicBezTo>
              </a:path>
            </a:pathLst>
          </a:custGeom>
          <a:solidFill>
            <a:srgbClr val="000000"/>
          </a:solidFill>
          <a:ln w="12700">
            <a:miter lim="400000"/>
          </a:ln>
        </p:spPr>
        <p:txBody>
          <a:bodyPr lIns="45718" tIns="45718" rIns="45718" bIns="45718"/>
          <a:lstStyle/>
          <a:p>
            <a:pPr>
              <a:defRPr>
                <a:solidFill>
                  <a:srgbClr val="333333"/>
                </a:solidFill>
                <a:latin typeface="Myriad Pro Light"/>
                <a:ea typeface="Myriad Pro Light"/>
                <a:cs typeface="Myriad Pro Light"/>
                <a:sym typeface="Myriad Pro Light"/>
              </a:defRPr>
            </a:pPr>
          </a:p>
        </p:txBody>
      </p:sp>
      <p:sp>
        <p:nvSpPr>
          <p:cNvPr id="142" name="Operácia kĺbov v nemocnici Clinica Orthopedica zdarma Špičková operácia kĺbov v hodnote 2500 eur úplne zdarma"/>
          <p:cNvSpPr txBox="1"/>
          <p:nvPr/>
        </p:nvSpPr>
        <p:spPr>
          <a:xfrm>
            <a:off x="1342707" y="1255712"/>
            <a:ext cx="8739824" cy="127589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80000"/>
              </a:lnSpc>
              <a:spcBef>
                <a:spcPts val="500"/>
              </a:spcBef>
              <a:defRPr b="1" sz="2400">
                <a:solidFill>
                  <a:srgbClr val="424249"/>
                </a:solidFill>
              </a:defRPr>
            </a:pPr>
            <a:r>
              <a:t>Operácia kĺbov v nemocnici Clinica Orthopedica zdarma</a:t>
            </a:r>
            <a:br/>
            <a:r>
              <a:rPr sz="1600"/>
              <a:t>Špičková operácia kĺbov v hodnote 2500 eur úplne zdarma</a:t>
            </a:r>
            <a:endParaRPr sz="1600"/>
          </a:p>
          <a:p>
            <a:pPr>
              <a:lnSpc>
                <a:spcPct val="80000"/>
              </a:lnSpc>
              <a:spcBef>
                <a:spcPts val="400"/>
              </a:spcBef>
              <a:defRPr sz="2200">
                <a:solidFill>
                  <a:srgbClr val="424249"/>
                </a:solidFill>
                <a:latin typeface="Arial"/>
                <a:ea typeface="Arial"/>
                <a:cs typeface="Arial"/>
                <a:sym typeface="Arial"/>
              </a:defRPr>
            </a:pPr>
          </a:p>
        </p:txBody>
      </p:sp>
      <p:sp>
        <p:nvSpPr>
          <p:cNvPr id="143" name="Shape"/>
          <p:cNvSpPr/>
          <p:nvPr/>
        </p:nvSpPr>
        <p:spPr>
          <a:xfrm>
            <a:off x="600075" y="2146300"/>
            <a:ext cx="654050" cy="622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13500"/>
                </a:moveTo>
                <a:cubicBezTo>
                  <a:pt x="6259" y="8959"/>
                  <a:pt x="6259" y="8959"/>
                  <a:pt x="6259" y="8959"/>
                </a:cubicBezTo>
                <a:cubicBezTo>
                  <a:pt x="6136" y="8836"/>
                  <a:pt x="6014" y="8836"/>
                  <a:pt x="5891" y="8836"/>
                </a:cubicBezTo>
                <a:cubicBezTo>
                  <a:pt x="5645" y="8836"/>
                  <a:pt x="5400" y="9082"/>
                  <a:pt x="5400" y="9327"/>
                </a:cubicBezTo>
                <a:cubicBezTo>
                  <a:pt x="5400" y="9450"/>
                  <a:pt x="5400" y="9573"/>
                  <a:pt x="5523" y="9695"/>
                </a:cubicBezTo>
                <a:cubicBezTo>
                  <a:pt x="10432" y="14605"/>
                  <a:pt x="10432" y="14605"/>
                  <a:pt x="10432" y="14605"/>
                </a:cubicBezTo>
                <a:cubicBezTo>
                  <a:pt x="10555" y="14727"/>
                  <a:pt x="10677" y="14727"/>
                  <a:pt x="10800" y="14727"/>
                </a:cubicBezTo>
                <a:cubicBezTo>
                  <a:pt x="10923" y="14727"/>
                  <a:pt x="11045" y="14727"/>
                  <a:pt x="11168" y="14605"/>
                </a:cubicBezTo>
                <a:cubicBezTo>
                  <a:pt x="11168" y="14605"/>
                  <a:pt x="11168" y="14605"/>
                  <a:pt x="11168" y="14605"/>
                </a:cubicBezTo>
                <a:cubicBezTo>
                  <a:pt x="19391" y="6014"/>
                  <a:pt x="19391" y="6014"/>
                  <a:pt x="19391" y="6014"/>
                </a:cubicBezTo>
                <a:cubicBezTo>
                  <a:pt x="19391" y="6014"/>
                  <a:pt x="19391" y="6014"/>
                  <a:pt x="19391" y="6014"/>
                </a:cubicBezTo>
                <a:cubicBezTo>
                  <a:pt x="20005" y="5277"/>
                  <a:pt x="20005" y="5277"/>
                  <a:pt x="20005" y="5277"/>
                </a:cubicBezTo>
                <a:cubicBezTo>
                  <a:pt x="20005" y="5277"/>
                  <a:pt x="20005" y="5277"/>
                  <a:pt x="20005" y="5277"/>
                </a:cubicBezTo>
                <a:cubicBezTo>
                  <a:pt x="21477" y="3805"/>
                  <a:pt x="21477" y="3805"/>
                  <a:pt x="21477" y="3805"/>
                </a:cubicBezTo>
                <a:cubicBezTo>
                  <a:pt x="21477" y="3805"/>
                  <a:pt x="21477" y="3805"/>
                  <a:pt x="21477" y="3805"/>
                </a:cubicBezTo>
                <a:cubicBezTo>
                  <a:pt x="21600" y="3682"/>
                  <a:pt x="21600" y="3559"/>
                  <a:pt x="21600" y="3436"/>
                </a:cubicBezTo>
                <a:cubicBezTo>
                  <a:pt x="21600" y="3191"/>
                  <a:pt x="21355" y="2945"/>
                  <a:pt x="21109" y="2945"/>
                </a:cubicBezTo>
                <a:cubicBezTo>
                  <a:pt x="20986" y="2945"/>
                  <a:pt x="20864" y="2945"/>
                  <a:pt x="20741" y="3068"/>
                </a:cubicBezTo>
                <a:cubicBezTo>
                  <a:pt x="20741" y="3068"/>
                  <a:pt x="20741" y="3068"/>
                  <a:pt x="20741" y="3068"/>
                </a:cubicBezTo>
                <a:cubicBezTo>
                  <a:pt x="19514" y="4418"/>
                  <a:pt x="19514" y="4418"/>
                  <a:pt x="19514" y="4418"/>
                </a:cubicBezTo>
                <a:cubicBezTo>
                  <a:pt x="19514" y="4418"/>
                  <a:pt x="19514" y="4418"/>
                  <a:pt x="19514" y="4418"/>
                </a:cubicBezTo>
                <a:cubicBezTo>
                  <a:pt x="18777" y="5155"/>
                  <a:pt x="18777" y="5155"/>
                  <a:pt x="18777" y="5155"/>
                </a:cubicBezTo>
                <a:cubicBezTo>
                  <a:pt x="18777" y="5155"/>
                  <a:pt x="18777" y="5155"/>
                  <a:pt x="18777" y="5155"/>
                </a:cubicBezTo>
                <a:lnTo>
                  <a:pt x="10800" y="13500"/>
                </a:lnTo>
                <a:close/>
                <a:moveTo>
                  <a:pt x="20741" y="6627"/>
                </a:moveTo>
                <a:cubicBezTo>
                  <a:pt x="20495" y="6505"/>
                  <a:pt x="20250" y="6505"/>
                  <a:pt x="20005" y="6627"/>
                </a:cubicBezTo>
                <a:cubicBezTo>
                  <a:pt x="19882" y="6750"/>
                  <a:pt x="19882" y="6995"/>
                  <a:pt x="19882" y="7118"/>
                </a:cubicBezTo>
                <a:cubicBezTo>
                  <a:pt x="19882" y="7118"/>
                  <a:pt x="19882" y="7118"/>
                  <a:pt x="19882" y="7118"/>
                </a:cubicBezTo>
                <a:cubicBezTo>
                  <a:pt x="20373" y="8345"/>
                  <a:pt x="20618" y="9573"/>
                  <a:pt x="20618" y="10800"/>
                </a:cubicBezTo>
                <a:cubicBezTo>
                  <a:pt x="20618" y="16200"/>
                  <a:pt x="16200" y="20618"/>
                  <a:pt x="10800" y="20618"/>
                </a:cubicBezTo>
                <a:cubicBezTo>
                  <a:pt x="5400" y="20618"/>
                  <a:pt x="982" y="16200"/>
                  <a:pt x="982" y="10800"/>
                </a:cubicBezTo>
                <a:cubicBezTo>
                  <a:pt x="982" y="5400"/>
                  <a:pt x="5400" y="982"/>
                  <a:pt x="10800" y="982"/>
                </a:cubicBezTo>
                <a:cubicBezTo>
                  <a:pt x="13623" y="982"/>
                  <a:pt x="16077" y="2086"/>
                  <a:pt x="17918" y="4050"/>
                </a:cubicBezTo>
                <a:cubicBezTo>
                  <a:pt x="17918" y="3927"/>
                  <a:pt x="17918" y="3927"/>
                  <a:pt x="17918" y="3927"/>
                </a:cubicBezTo>
                <a:cubicBezTo>
                  <a:pt x="18041" y="4173"/>
                  <a:pt x="18409" y="4173"/>
                  <a:pt x="18532" y="3927"/>
                </a:cubicBezTo>
                <a:cubicBezTo>
                  <a:pt x="18777" y="3805"/>
                  <a:pt x="18777" y="3436"/>
                  <a:pt x="18532" y="3314"/>
                </a:cubicBezTo>
                <a:cubicBezTo>
                  <a:pt x="18532" y="3314"/>
                  <a:pt x="18532" y="3191"/>
                  <a:pt x="18532" y="3191"/>
                </a:cubicBezTo>
                <a:cubicBezTo>
                  <a:pt x="16568" y="1227"/>
                  <a:pt x="13868" y="0"/>
                  <a:pt x="10800" y="0"/>
                </a:cubicBezTo>
                <a:cubicBezTo>
                  <a:pt x="4786" y="0"/>
                  <a:pt x="0" y="4786"/>
                  <a:pt x="0" y="10800"/>
                </a:cubicBezTo>
                <a:cubicBezTo>
                  <a:pt x="0" y="16814"/>
                  <a:pt x="4786" y="21600"/>
                  <a:pt x="10800" y="21600"/>
                </a:cubicBezTo>
                <a:cubicBezTo>
                  <a:pt x="16814" y="21600"/>
                  <a:pt x="21600" y="16814"/>
                  <a:pt x="21600" y="10800"/>
                </a:cubicBezTo>
                <a:cubicBezTo>
                  <a:pt x="21600" y="9450"/>
                  <a:pt x="21355" y="8100"/>
                  <a:pt x="20864" y="6873"/>
                </a:cubicBezTo>
                <a:cubicBezTo>
                  <a:pt x="20864" y="6750"/>
                  <a:pt x="20741" y="6750"/>
                  <a:pt x="20741" y="6627"/>
                </a:cubicBezTo>
              </a:path>
            </a:pathLst>
          </a:custGeom>
          <a:solidFill>
            <a:srgbClr val="000000"/>
          </a:solidFill>
          <a:ln w="12700">
            <a:miter lim="400000"/>
          </a:ln>
        </p:spPr>
        <p:txBody>
          <a:bodyPr lIns="45718" tIns="45718" rIns="45718" bIns="45718"/>
          <a:lstStyle/>
          <a:p>
            <a:pPr>
              <a:defRPr>
                <a:solidFill>
                  <a:srgbClr val="333333"/>
                </a:solidFill>
                <a:latin typeface="Myriad Pro Light"/>
                <a:ea typeface="Myriad Pro Light"/>
                <a:cs typeface="Myriad Pro Light"/>
                <a:sym typeface="Myriad Pro Light"/>
              </a:defRPr>
            </a:pPr>
          </a:p>
        </p:txBody>
      </p:sp>
      <p:sp>
        <p:nvSpPr>
          <p:cNvPr id="144" name="Vyšetrenie OCT oka (optická koherentná tomografia) Bezkontaktné zobrazovacie vyšetrenie vnútroočných štruktúr s vysokým rozlíšením detailov na identifikáciu ochorení zrakového nervu a sietnice plne hradené bez doplatku poistenca ( bežná cena 25 eur )"/>
          <p:cNvSpPr txBox="1"/>
          <p:nvPr/>
        </p:nvSpPr>
        <p:spPr>
          <a:xfrm>
            <a:off x="1377632" y="1906587"/>
            <a:ext cx="7758749" cy="15092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80000"/>
              </a:lnSpc>
              <a:spcBef>
                <a:spcPts val="500"/>
              </a:spcBef>
              <a:defRPr b="1" sz="2400">
                <a:solidFill>
                  <a:srgbClr val="424249"/>
                </a:solidFill>
              </a:defRPr>
            </a:pPr>
            <a:r>
              <a:t>Vyšetrenie OCT oka (optická koherentná</a:t>
            </a:r>
            <a:r>
              <a:t> </a:t>
            </a:r>
            <a:r>
              <a:t>tomografia) </a:t>
            </a:r>
            <a:r>
              <a:rPr sz="1600"/>
              <a:t>Bezkontaktné zobrazovacie vyšetrenie vnútroočných štruktúr s vysokým rozlíšením detailov na identifikáciu ochorení zrakového nervu a sietnice plne hradené bez doplatku poistenca ( bežná cena 25 eur )</a:t>
            </a:r>
            <a:endParaRPr sz="1600"/>
          </a:p>
          <a:p>
            <a:pPr>
              <a:lnSpc>
                <a:spcPct val="80000"/>
              </a:lnSpc>
              <a:spcBef>
                <a:spcPts val="400"/>
              </a:spcBef>
              <a:defRPr sz="1600">
                <a:solidFill>
                  <a:srgbClr val="424249"/>
                </a:solidFill>
              </a:defRPr>
            </a:pPr>
          </a:p>
        </p:txBody>
      </p:sp>
      <p:sp>
        <p:nvSpPr>
          <p:cNvPr id="145" name="Shape"/>
          <p:cNvSpPr/>
          <p:nvPr/>
        </p:nvSpPr>
        <p:spPr>
          <a:xfrm>
            <a:off x="600075" y="3148012"/>
            <a:ext cx="654050" cy="622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13500"/>
                </a:moveTo>
                <a:cubicBezTo>
                  <a:pt x="6259" y="8959"/>
                  <a:pt x="6259" y="8959"/>
                  <a:pt x="6259" y="8959"/>
                </a:cubicBezTo>
                <a:cubicBezTo>
                  <a:pt x="6136" y="8836"/>
                  <a:pt x="6014" y="8836"/>
                  <a:pt x="5891" y="8836"/>
                </a:cubicBezTo>
                <a:cubicBezTo>
                  <a:pt x="5645" y="8836"/>
                  <a:pt x="5400" y="9082"/>
                  <a:pt x="5400" y="9327"/>
                </a:cubicBezTo>
                <a:cubicBezTo>
                  <a:pt x="5400" y="9450"/>
                  <a:pt x="5400" y="9573"/>
                  <a:pt x="5523" y="9695"/>
                </a:cubicBezTo>
                <a:cubicBezTo>
                  <a:pt x="10432" y="14605"/>
                  <a:pt x="10432" y="14605"/>
                  <a:pt x="10432" y="14605"/>
                </a:cubicBezTo>
                <a:cubicBezTo>
                  <a:pt x="10555" y="14727"/>
                  <a:pt x="10677" y="14727"/>
                  <a:pt x="10800" y="14727"/>
                </a:cubicBezTo>
                <a:cubicBezTo>
                  <a:pt x="10923" y="14727"/>
                  <a:pt x="11045" y="14727"/>
                  <a:pt x="11168" y="14605"/>
                </a:cubicBezTo>
                <a:cubicBezTo>
                  <a:pt x="11168" y="14605"/>
                  <a:pt x="11168" y="14605"/>
                  <a:pt x="11168" y="14605"/>
                </a:cubicBezTo>
                <a:cubicBezTo>
                  <a:pt x="19391" y="6014"/>
                  <a:pt x="19391" y="6014"/>
                  <a:pt x="19391" y="6014"/>
                </a:cubicBezTo>
                <a:cubicBezTo>
                  <a:pt x="19391" y="6014"/>
                  <a:pt x="19391" y="6014"/>
                  <a:pt x="19391" y="6014"/>
                </a:cubicBezTo>
                <a:cubicBezTo>
                  <a:pt x="20005" y="5277"/>
                  <a:pt x="20005" y="5277"/>
                  <a:pt x="20005" y="5277"/>
                </a:cubicBezTo>
                <a:cubicBezTo>
                  <a:pt x="20005" y="5277"/>
                  <a:pt x="20005" y="5277"/>
                  <a:pt x="20005" y="5277"/>
                </a:cubicBezTo>
                <a:cubicBezTo>
                  <a:pt x="21477" y="3805"/>
                  <a:pt x="21477" y="3805"/>
                  <a:pt x="21477" y="3805"/>
                </a:cubicBezTo>
                <a:cubicBezTo>
                  <a:pt x="21477" y="3805"/>
                  <a:pt x="21477" y="3805"/>
                  <a:pt x="21477" y="3805"/>
                </a:cubicBezTo>
                <a:cubicBezTo>
                  <a:pt x="21600" y="3682"/>
                  <a:pt x="21600" y="3559"/>
                  <a:pt x="21600" y="3436"/>
                </a:cubicBezTo>
                <a:cubicBezTo>
                  <a:pt x="21600" y="3191"/>
                  <a:pt x="21355" y="2945"/>
                  <a:pt x="21109" y="2945"/>
                </a:cubicBezTo>
                <a:cubicBezTo>
                  <a:pt x="20986" y="2945"/>
                  <a:pt x="20864" y="2945"/>
                  <a:pt x="20741" y="3068"/>
                </a:cubicBezTo>
                <a:cubicBezTo>
                  <a:pt x="20741" y="3068"/>
                  <a:pt x="20741" y="3068"/>
                  <a:pt x="20741" y="3068"/>
                </a:cubicBezTo>
                <a:cubicBezTo>
                  <a:pt x="19514" y="4418"/>
                  <a:pt x="19514" y="4418"/>
                  <a:pt x="19514" y="4418"/>
                </a:cubicBezTo>
                <a:cubicBezTo>
                  <a:pt x="19514" y="4418"/>
                  <a:pt x="19514" y="4418"/>
                  <a:pt x="19514" y="4418"/>
                </a:cubicBezTo>
                <a:cubicBezTo>
                  <a:pt x="18777" y="5155"/>
                  <a:pt x="18777" y="5155"/>
                  <a:pt x="18777" y="5155"/>
                </a:cubicBezTo>
                <a:cubicBezTo>
                  <a:pt x="18777" y="5155"/>
                  <a:pt x="18777" y="5155"/>
                  <a:pt x="18777" y="5155"/>
                </a:cubicBezTo>
                <a:lnTo>
                  <a:pt x="10800" y="13500"/>
                </a:lnTo>
                <a:close/>
                <a:moveTo>
                  <a:pt x="20741" y="6627"/>
                </a:moveTo>
                <a:cubicBezTo>
                  <a:pt x="20495" y="6505"/>
                  <a:pt x="20250" y="6505"/>
                  <a:pt x="20005" y="6627"/>
                </a:cubicBezTo>
                <a:cubicBezTo>
                  <a:pt x="19882" y="6750"/>
                  <a:pt x="19882" y="6995"/>
                  <a:pt x="19882" y="7118"/>
                </a:cubicBezTo>
                <a:cubicBezTo>
                  <a:pt x="19882" y="7118"/>
                  <a:pt x="19882" y="7118"/>
                  <a:pt x="19882" y="7118"/>
                </a:cubicBezTo>
                <a:cubicBezTo>
                  <a:pt x="20373" y="8345"/>
                  <a:pt x="20618" y="9573"/>
                  <a:pt x="20618" y="10800"/>
                </a:cubicBezTo>
                <a:cubicBezTo>
                  <a:pt x="20618" y="16200"/>
                  <a:pt x="16200" y="20618"/>
                  <a:pt x="10800" y="20618"/>
                </a:cubicBezTo>
                <a:cubicBezTo>
                  <a:pt x="5400" y="20618"/>
                  <a:pt x="982" y="16200"/>
                  <a:pt x="982" y="10800"/>
                </a:cubicBezTo>
                <a:cubicBezTo>
                  <a:pt x="982" y="5400"/>
                  <a:pt x="5400" y="982"/>
                  <a:pt x="10800" y="982"/>
                </a:cubicBezTo>
                <a:cubicBezTo>
                  <a:pt x="13623" y="982"/>
                  <a:pt x="16077" y="2086"/>
                  <a:pt x="17918" y="4050"/>
                </a:cubicBezTo>
                <a:cubicBezTo>
                  <a:pt x="17918" y="3927"/>
                  <a:pt x="17918" y="3927"/>
                  <a:pt x="17918" y="3927"/>
                </a:cubicBezTo>
                <a:cubicBezTo>
                  <a:pt x="18041" y="4173"/>
                  <a:pt x="18409" y="4173"/>
                  <a:pt x="18532" y="3927"/>
                </a:cubicBezTo>
                <a:cubicBezTo>
                  <a:pt x="18777" y="3805"/>
                  <a:pt x="18777" y="3436"/>
                  <a:pt x="18532" y="3314"/>
                </a:cubicBezTo>
                <a:cubicBezTo>
                  <a:pt x="18532" y="3314"/>
                  <a:pt x="18532" y="3191"/>
                  <a:pt x="18532" y="3191"/>
                </a:cubicBezTo>
                <a:cubicBezTo>
                  <a:pt x="16568" y="1227"/>
                  <a:pt x="13868" y="0"/>
                  <a:pt x="10800" y="0"/>
                </a:cubicBezTo>
                <a:cubicBezTo>
                  <a:pt x="4786" y="0"/>
                  <a:pt x="0" y="4786"/>
                  <a:pt x="0" y="10800"/>
                </a:cubicBezTo>
                <a:cubicBezTo>
                  <a:pt x="0" y="16814"/>
                  <a:pt x="4786" y="21600"/>
                  <a:pt x="10800" y="21600"/>
                </a:cubicBezTo>
                <a:cubicBezTo>
                  <a:pt x="16814" y="21600"/>
                  <a:pt x="21600" y="16814"/>
                  <a:pt x="21600" y="10800"/>
                </a:cubicBezTo>
                <a:cubicBezTo>
                  <a:pt x="21600" y="9450"/>
                  <a:pt x="21355" y="8100"/>
                  <a:pt x="20864" y="6873"/>
                </a:cubicBezTo>
                <a:cubicBezTo>
                  <a:pt x="20864" y="6750"/>
                  <a:pt x="20741" y="6750"/>
                  <a:pt x="20741" y="6627"/>
                </a:cubicBezTo>
              </a:path>
            </a:pathLst>
          </a:custGeom>
          <a:solidFill>
            <a:srgbClr val="000000"/>
          </a:solidFill>
          <a:ln w="12700">
            <a:miter lim="400000"/>
          </a:ln>
        </p:spPr>
        <p:txBody>
          <a:bodyPr lIns="45718" tIns="45718" rIns="45718" bIns="45718"/>
          <a:lstStyle/>
          <a:p>
            <a:pPr>
              <a:defRPr>
                <a:solidFill>
                  <a:srgbClr val="333333"/>
                </a:solidFill>
                <a:latin typeface="Myriad Pro Light"/>
                <a:ea typeface="Myriad Pro Light"/>
                <a:cs typeface="Myriad Pro Light"/>
                <a:sym typeface="Myriad Pro Light"/>
              </a:defRPr>
            </a:pPr>
          </a:p>
        </p:txBody>
      </p:sp>
      <p:sp>
        <p:nvSpPr>
          <p:cNvPr id="146" name="Shape"/>
          <p:cNvSpPr/>
          <p:nvPr/>
        </p:nvSpPr>
        <p:spPr>
          <a:xfrm>
            <a:off x="619125" y="4248150"/>
            <a:ext cx="654050" cy="622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13500"/>
                </a:moveTo>
                <a:cubicBezTo>
                  <a:pt x="6259" y="8959"/>
                  <a:pt x="6259" y="8959"/>
                  <a:pt x="6259" y="8959"/>
                </a:cubicBezTo>
                <a:cubicBezTo>
                  <a:pt x="6136" y="8836"/>
                  <a:pt x="6014" y="8836"/>
                  <a:pt x="5891" y="8836"/>
                </a:cubicBezTo>
                <a:cubicBezTo>
                  <a:pt x="5645" y="8836"/>
                  <a:pt x="5400" y="9082"/>
                  <a:pt x="5400" y="9327"/>
                </a:cubicBezTo>
                <a:cubicBezTo>
                  <a:pt x="5400" y="9450"/>
                  <a:pt x="5400" y="9573"/>
                  <a:pt x="5523" y="9695"/>
                </a:cubicBezTo>
                <a:cubicBezTo>
                  <a:pt x="10432" y="14605"/>
                  <a:pt x="10432" y="14605"/>
                  <a:pt x="10432" y="14605"/>
                </a:cubicBezTo>
                <a:cubicBezTo>
                  <a:pt x="10555" y="14727"/>
                  <a:pt x="10677" y="14727"/>
                  <a:pt x="10800" y="14727"/>
                </a:cubicBezTo>
                <a:cubicBezTo>
                  <a:pt x="10923" y="14727"/>
                  <a:pt x="11045" y="14727"/>
                  <a:pt x="11168" y="14605"/>
                </a:cubicBezTo>
                <a:cubicBezTo>
                  <a:pt x="11168" y="14605"/>
                  <a:pt x="11168" y="14605"/>
                  <a:pt x="11168" y="14605"/>
                </a:cubicBezTo>
                <a:cubicBezTo>
                  <a:pt x="19391" y="6014"/>
                  <a:pt x="19391" y="6014"/>
                  <a:pt x="19391" y="6014"/>
                </a:cubicBezTo>
                <a:cubicBezTo>
                  <a:pt x="19391" y="6014"/>
                  <a:pt x="19391" y="6014"/>
                  <a:pt x="19391" y="6014"/>
                </a:cubicBezTo>
                <a:cubicBezTo>
                  <a:pt x="20005" y="5277"/>
                  <a:pt x="20005" y="5277"/>
                  <a:pt x="20005" y="5277"/>
                </a:cubicBezTo>
                <a:cubicBezTo>
                  <a:pt x="20005" y="5277"/>
                  <a:pt x="20005" y="5277"/>
                  <a:pt x="20005" y="5277"/>
                </a:cubicBezTo>
                <a:cubicBezTo>
                  <a:pt x="21477" y="3805"/>
                  <a:pt x="21477" y="3805"/>
                  <a:pt x="21477" y="3805"/>
                </a:cubicBezTo>
                <a:cubicBezTo>
                  <a:pt x="21477" y="3805"/>
                  <a:pt x="21477" y="3805"/>
                  <a:pt x="21477" y="3805"/>
                </a:cubicBezTo>
                <a:cubicBezTo>
                  <a:pt x="21600" y="3682"/>
                  <a:pt x="21600" y="3559"/>
                  <a:pt x="21600" y="3436"/>
                </a:cubicBezTo>
                <a:cubicBezTo>
                  <a:pt x="21600" y="3191"/>
                  <a:pt x="21355" y="2945"/>
                  <a:pt x="21109" y="2945"/>
                </a:cubicBezTo>
                <a:cubicBezTo>
                  <a:pt x="20986" y="2945"/>
                  <a:pt x="20864" y="2945"/>
                  <a:pt x="20741" y="3068"/>
                </a:cubicBezTo>
                <a:cubicBezTo>
                  <a:pt x="20741" y="3068"/>
                  <a:pt x="20741" y="3068"/>
                  <a:pt x="20741" y="3068"/>
                </a:cubicBezTo>
                <a:cubicBezTo>
                  <a:pt x="19514" y="4418"/>
                  <a:pt x="19514" y="4418"/>
                  <a:pt x="19514" y="4418"/>
                </a:cubicBezTo>
                <a:cubicBezTo>
                  <a:pt x="19514" y="4418"/>
                  <a:pt x="19514" y="4418"/>
                  <a:pt x="19514" y="4418"/>
                </a:cubicBezTo>
                <a:cubicBezTo>
                  <a:pt x="18777" y="5155"/>
                  <a:pt x="18777" y="5155"/>
                  <a:pt x="18777" y="5155"/>
                </a:cubicBezTo>
                <a:cubicBezTo>
                  <a:pt x="18777" y="5155"/>
                  <a:pt x="18777" y="5155"/>
                  <a:pt x="18777" y="5155"/>
                </a:cubicBezTo>
                <a:lnTo>
                  <a:pt x="10800" y="13500"/>
                </a:lnTo>
                <a:close/>
                <a:moveTo>
                  <a:pt x="20741" y="6627"/>
                </a:moveTo>
                <a:cubicBezTo>
                  <a:pt x="20495" y="6505"/>
                  <a:pt x="20250" y="6505"/>
                  <a:pt x="20005" y="6627"/>
                </a:cubicBezTo>
                <a:cubicBezTo>
                  <a:pt x="19882" y="6750"/>
                  <a:pt x="19882" y="6995"/>
                  <a:pt x="19882" y="7118"/>
                </a:cubicBezTo>
                <a:cubicBezTo>
                  <a:pt x="19882" y="7118"/>
                  <a:pt x="19882" y="7118"/>
                  <a:pt x="19882" y="7118"/>
                </a:cubicBezTo>
                <a:cubicBezTo>
                  <a:pt x="20373" y="8345"/>
                  <a:pt x="20618" y="9573"/>
                  <a:pt x="20618" y="10800"/>
                </a:cubicBezTo>
                <a:cubicBezTo>
                  <a:pt x="20618" y="16200"/>
                  <a:pt x="16200" y="20618"/>
                  <a:pt x="10800" y="20618"/>
                </a:cubicBezTo>
                <a:cubicBezTo>
                  <a:pt x="5400" y="20618"/>
                  <a:pt x="982" y="16200"/>
                  <a:pt x="982" y="10800"/>
                </a:cubicBezTo>
                <a:cubicBezTo>
                  <a:pt x="982" y="5400"/>
                  <a:pt x="5400" y="982"/>
                  <a:pt x="10800" y="982"/>
                </a:cubicBezTo>
                <a:cubicBezTo>
                  <a:pt x="13623" y="982"/>
                  <a:pt x="16077" y="2086"/>
                  <a:pt x="17918" y="4050"/>
                </a:cubicBezTo>
                <a:cubicBezTo>
                  <a:pt x="17918" y="3927"/>
                  <a:pt x="17918" y="3927"/>
                  <a:pt x="17918" y="3927"/>
                </a:cubicBezTo>
                <a:cubicBezTo>
                  <a:pt x="18041" y="4173"/>
                  <a:pt x="18409" y="4173"/>
                  <a:pt x="18532" y="3927"/>
                </a:cubicBezTo>
                <a:cubicBezTo>
                  <a:pt x="18777" y="3805"/>
                  <a:pt x="18777" y="3436"/>
                  <a:pt x="18532" y="3314"/>
                </a:cubicBezTo>
                <a:cubicBezTo>
                  <a:pt x="18532" y="3314"/>
                  <a:pt x="18532" y="3191"/>
                  <a:pt x="18532" y="3191"/>
                </a:cubicBezTo>
                <a:cubicBezTo>
                  <a:pt x="16568" y="1227"/>
                  <a:pt x="13868" y="0"/>
                  <a:pt x="10800" y="0"/>
                </a:cubicBezTo>
                <a:cubicBezTo>
                  <a:pt x="4786" y="0"/>
                  <a:pt x="0" y="4786"/>
                  <a:pt x="0" y="10800"/>
                </a:cubicBezTo>
                <a:cubicBezTo>
                  <a:pt x="0" y="16814"/>
                  <a:pt x="4786" y="21600"/>
                  <a:pt x="10800" y="21600"/>
                </a:cubicBezTo>
                <a:cubicBezTo>
                  <a:pt x="16814" y="21600"/>
                  <a:pt x="21600" y="16814"/>
                  <a:pt x="21600" y="10800"/>
                </a:cubicBezTo>
                <a:cubicBezTo>
                  <a:pt x="21600" y="9450"/>
                  <a:pt x="21355" y="8100"/>
                  <a:pt x="20864" y="6873"/>
                </a:cubicBezTo>
                <a:cubicBezTo>
                  <a:pt x="20864" y="6750"/>
                  <a:pt x="20741" y="6750"/>
                  <a:pt x="20741" y="6627"/>
                </a:cubicBezTo>
              </a:path>
            </a:pathLst>
          </a:custGeom>
          <a:solidFill>
            <a:srgbClr val="000000"/>
          </a:solidFill>
          <a:ln w="12700">
            <a:miter lim="400000"/>
          </a:ln>
        </p:spPr>
        <p:txBody>
          <a:bodyPr lIns="45718" tIns="45718" rIns="45718" bIns="45718"/>
          <a:lstStyle/>
          <a:p>
            <a:pPr>
              <a:defRPr>
                <a:solidFill>
                  <a:srgbClr val="333333"/>
                </a:solidFill>
                <a:latin typeface="Myriad Pro Light"/>
                <a:ea typeface="Myriad Pro Light"/>
                <a:cs typeface="Myriad Pro Light"/>
                <a:sym typeface="Myriad Pro Light"/>
              </a:defRPr>
            </a:pPr>
          </a:p>
        </p:txBody>
      </p:sp>
      <p:sp>
        <p:nvSpPr>
          <p:cNvPr id="147" name="Shape"/>
          <p:cNvSpPr/>
          <p:nvPr/>
        </p:nvSpPr>
        <p:spPr>
          <a:xfrm>
            <a:off x="619125" y="5678487"/>
            <a:ext cx="654050" cy="622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13500"/>
                </a:moveTo>
                <a:cubicBezTo>
                  <a:pt x="6259" y="8959"/>
                  <a:pt x="6259" y="8959"/>
                  <a:pt x="6259" y="8959"/>
                </a:cubicBezTo>
                <a:cubicBezTo>
                  <a:pt x="6136" y="8836"/>
                  <a:pt x="6014" y="8836"/>
                  <a:pt x="5891" y="8836"/>
                </a:cubicBezTo>
                <a:cubicBezTo>
                  <a:pt x="5645" y="8836"/>
                  <a:pt x="5400" y="9082"/>
                  <a:pt x="5400" y="9327"/>
                </a:cubicBezTo>
                <a:cubicBezTo>
                  <a:pt x="5400" y="9450"/>
                  <a:pt x="5400" y="9573"/>
                  <a:pt x="5523" y="9695"/>
                </a:cubicBezTo>
                <a:cubicBezTo>
                  <a:pt x="10432" y="14605"/>
                  <a:pt x="10432" y="14605"/>
                  <a:pt x="10432" y="14605"/>
                </a:cubicBezTo>
                <a:cubicBezTo>
                  <a:pt x="10555" y="14727"/>
                  <a:pt x="10677" y="14727"/>
                  <a:pt x="10800" y="14727"/>
                </a:cubicBezTo>
                <a:cubicBezTo>
                  <a:pt x="10923" y="14727"/>
                  <a:pt x="11045" y="14727"/>
                  <a:pt x="11168" y="14605"/>
                </a:cubicBezTo>
                <a:cubicBezTo>
                  <a:pt x="11168" y="14605"/>
                  <a:pt x="11168" y="14605"/>
                  <a:pt x="11168" y="14605"/>
                </a:cubicBezTo>
                <a:cubicBezTo>
                  <a:pt x="19391" y="6014"/>
                  <a:pt x="19391" y="6014"/>
                  <a:pt x="19391" y="6014"/>
                </a:cubicBezTo>
                <a:cubicBezTo>
                  <a:pt x="19391" y="6014"/>
                  <a:pt x="19391" y="6014"/>
                  <a:pt x="19391" y="6014"/>
                </a:cubicBezTo>
                <a:cubicBezTo>
                  <a:pt x="20005" y="5277"/>
                  <a:pt x="20005" y="5277"/>
                  <a:pt x="20005" y="5277"/>
                </a:cubicBezTo>
                <a:cubicBezTo>
                  <a:pt x="20005" y="5277"/>
                  <a:pt x="20005" y="5277"/>
                  <a:pt x="20005" y="5277"/>
                </a:cubicBezTo>
                <a:cubicBezTo>
                  <a:pt x="21477" y="3805"/>
                  <a:pt x="21477" y="3805"/>
                  <a:pt x="21477" y="3805"/>
                </a:cubicBezTo>
                <a:cubicBezTo>
                  <a:pt x="21477" y="3805"/>
                  <a:pt x="21477" y="3805"/>
                  <a:pt x="21477" y="3805"/>
                </a:cubicBezTo>
                <a:cubicBezTo>
                  <a:pt x="21600" y="3682"/>
                  <a:pt x="21600" y="3559"/>
                  <a:pt x="21600" y="3436"/>
                </a:cubicBezTo>
                <a:cubicBezTo>
                  <a:pt x="21600" y="3191"/>
                  <a:pt x="21355" y="2945"/>
                  <a:pt x="21109" y="2945"/>
                </a:cubicBezTo>
                <a:cubicBezTo>
                  <a:pt x="20986" y="2945"/>
                  <a:pt x="20864" y="2945"/>
                  <a:pt x="20741" y="3068"/>
                </a:cubicBezTo>
                <a:cubicBezTo>
                  <a:pt x="20741" y="3068"/>
                  <a:pt x="20741" y="3068"/>
                  <a:pt x="20741" y="3068"/>
                </a:cubicBezTo>
                <a:cubicBezTo>
                  <a:pt x="19514" y="4418"/>
                  <a:pt x="19514" y="4418"/>
                  <a:pt x="19514" y="4418"/>
                </a:cubicBezTo>
                <a:cubicBezTo>
                  <a:pt x="19514" y="4418"/>
                  <a:pt x="19514" y="4418"/>
                  <a:pt x="19514" y="4418"/>
                </a:cubicBezTo>
                <a:cubicBezTo>
                  <a:pt x="18777" y="5155"/>
                  <a:pt x="18777" y="5155"/>
                  <a:pt x="18777" y="5155"/>
                </a:cubicBezTo>
                <a:cubicBezTo>
                  <a:pt x="18777" y="5155"/>
                  <a:pt x="18777" y="5155"/>
                  <a:pt x="18777" y="5155"/>
                </a:cubicBezTo>
                <a:lnTo>
                  <a:pt x="10800" y="13500"/>
                </a:lnTo>
                <a:close/>
                <a:moveTo>
                  <a:pt x="20741" y="6627"/>
                </a:moveTo>
                <a:cubicBezTo>
                  <a:pt x="20495" y="6505"/>
                  <a:pt x="20250" y="6505"/>
                  <a:pt x="20005" y="6627"/>
                </a:cubicBezTo>
                <a:cubicBezTo>
                  <a:pt x="19882" y="6750"/>
                  <a:pt x="19882" y="6995"/>
                  <a:pt x="19882" y="7118"/>
                </a:cubicBezTo>
                <a:cubicBezTo>
                  <a:pt x="19882" y="7118"/>
                  <a:pt x="19882" y="7118"/>
                  <a:pt x="19882" y="7118"/>
                </a:cubicBezTo>
                <a:cubicBezTo>
                  <a:pt x="20373" y="8345"/>
                  <a:pt x="20618" y="9573"/>
                  <a:pt x="20618" y="10800"/>
                </a:cubicBezTo>
                <a:cubicBezTo>
                  <a:pt x="20618" y="16200"/>
                  <a:pt x="16200" y="20618"/>
                  <a:pt x="10800" y="20618"/>
                </a:cubicBezTo>
                <a:cubicBezTo>
                  <a:pt x="5400" y="20618"/>
                  <a:pt x="982" y="16200"/>
                  <a:pt x="982" y="10800"/>
                </a:cubicBezTo>
                <a:cubicBezTo>
                  <a:pt x="982" y="5400"/>
                  <a:pt x="5400" y="982"/>
                  <a:pt x="10800" y="982"/>
                </a:cubicBezTo>
                <a:cubicBezTo>
                  <a:pt x="13623" y="982"/>
                  <a:pt x="16077" y="2086"/>
                  <a:pt x="17918" y="4050"/>
                </a:cubicBezTo>
                <a:cubicBezTo>
                  <a:pt x="17918" y="3927"/>
                  <a:pt x="17918" y="3927"/>
                  <a:pt x="17918" y="3927"/>
                </a:cubicBezTo>
                <a:cubicBezTo>
                  <a:pt x="18041" y="4173"/>
                  <a:pt x="18409" y="4173"/>
                  <a:pt x="18532" y="3927"/>
                </a:cubicBezTo>
                <a:cubicBezTo>
                  <a:pt x="18777" y="3805"/>
                  <a:pt x="18777" y="3436"/>
                  <a:pt x="18532" y="3314"/>
                </a:cubicBezTo>
                <a:cubicBezTo>
                  <a:pt x="18532" y="3314"/>
                  <a:pt x="18532" y="3191"/>
                  <a:pt x="18532" y="3191"/>
                </a:cubicBezTo>
                <a:cubicBezTo>
                  <a:pt x="16568" y="1227"/>
                  <a:pt x="13868" y="0"/>
                  <a:pt x="10800" y="0"/>
                </a:cubicBezTo>
                <a:cubicBezTo>
                  <a:pt x="4786" y="0"/>
                  <a:pt x="0" y="4786"/>
                  <a:pt x="0" y="10800"/>
                </a:cubicBezTo>
                <a:cubicBezTo>
                  <a:pt x="0" y="16814"/>
                  <a:pt x="4786" y="21600"/>
                  <a:pt x="10800" y="21600"/>
                </a:cubicBezTo>
                <a:cubicBezTo>
                  <a:pt x="16814" y="21600"/>
                  <a:pt x="21600" y="16814"/>
                  <a:pt x="21600" y="10800"/>
                </a:cubicBezTo>
                <a:cubicBezTo>
                  <a:pt x="21600" y="9450"/>
                  <a:pt x="21355" y="8100"/>
                  <a:pt x="20864" y="6873"/>
                </a:cubicBezTo>
                <a:cubicBezTo>
                  <a:pt x="20864" y="6750"/>
                  <a:pt x="20741" y="6750"/>
                  <a:pt x="20741" y="6627"/>
                </a:cubicBezTo>
              </a:path>
            </a:pathLst>
          </a:custGeom>
          <a:solidFill>
            <a:srgbClr val="000000"/>
          </a:solidFill>
          <a:ln w="12700">
            <a:miter lim="400000"/>
          </a:ln>
        </p:spPr>
        <p:txBody>
          <a:bodyPr lIns="45718" tIns="45718" rIns="45718" bIns="45718"/>
          <a:lstStyle/>
          <a:p>
            <a:pPr>
              <a:defRPr>
                <a:solidFill>
                  <a:srgbClr val="333333"/>
                </a:solidFill>
                <a:latin typeface="Myriad Pro Light"/>
                <a:ea typeface="Myriad Pro Light"/>
                <a:cs typeface="Myriad Pro Light"/>
                <a:sym typeface="Myriad Pro Light"/>
              </a:defRPr>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https://agelclinic.sk/system/css/images/index/index-keyspec-budova.jpg" descr="https://agelclinic.sk/system/css/images/index/index-keyspec-budova.jpg"/>
          <p:cNvPicPr>
            <a:picLocks noChangeAspect="1"/>
          </p:cNvPicPr>
          <p:nvPr/>
        </p:nvPicPr>
        <p:blipFill>
          <a:blip r:embed="rId2">
            <a:extLst/>
          </a:blip>
          <a:stretch>
            <a:fillRect/>
          </a:stretch>
        </p:blipFill>
        <p:spPr>
          <a:xfrm>
            <a:off x="7092950" y="0"/>
            <a:ext cx="5099050" cy="2446338"/>
          </a:xfrm>
          <a:prstGeom prst="rect">
            <a:avLst/>
          </a:prstGeom>
          <a:ln w="12700">
            <a:miter lim="400000"/>
          </a:ln>
        </p:spPr>
      </p:pic>
      <p:sp>
        <p:nvSpPr>
          <p:cNvPr id="150" name="Dostupnejšia zdravotná starostlivosť  a extra výhody v Agel SK"/>
          <p:cNvSpPr txBox="1"/>
          <p:nvPr>
            <p:ph type="title" idx="4294967295"/>
          </p:nvPr>
        </p:nvSpPr>
        <p:spPr>
          <a:xfrm>
            <a:off x="588962" y="84137"/>
            <a:ext cx="5800726" cy="985838"/>
          </a:xfrm>
          <a:prstGeom prst="rect">
            <a:avLst/>
          </a:prstGeom>
        </p:spPr>
        <p:txBody>
          <a:bodyPr anchor="b">
            <a:normAutofit fontScale="100000" lnSpcReduction="0"/>
          </a:bodyPr>
          <a:lstStyle/>
          <a:p>
            <a:pPr>
              <a:defRPr b="1" sz="2400">
                <a:solidFill>
                  <a:srgbClr val="424249"/>
                </a:solidFill>
              </a:defRPr>
            </a:pPr>
            <a:r>
              <a:t>Dostupnejšia zdravotná starostlivosť </a:t>
            </a:r>
            <a:br/>
            <a:r>
              <a:t>a extra výhody v Agel SK</a:t>
            </a:r>
          </a:p>
        </p:txBody>
      </p:sp>
      <p:sp>
        <p:nvSpPr>
          <p:cNvPr id="151" name="Line"/>
          <p:cNvSpPr/>
          <p:nvPr/>
        </p:nvSpPr>
        <p:spPr>
          <a:xfrm flipH="1">
            <a:off x="493712" y="173037"/>
            <a:ext cx="1" cy="788988"/>
          </a:xfrm>
          <a:prstGeom prst="line">
            <a:avLst/>
          </a:prstGeom>
          <a:ln w="63500">
            <a:solidFill>
              <a:srgbClr val="000000"/>
            </a:solidFill>
            <a:miter/>
          </a:ln>
        </p:spPr>
        <p:txBody>
          <a:bodyPr lIns="45719" rIns="45719"/>
          <a:lstStyle/>
          <a:p>
            <a:pPr/>
          </a:p>
        </p:txBody>
      </p:sp>
      <p:sp>
        <p:nvSpPr>
          <p:cNvPr id="152" name="Naši poistenci majú možnosť využiť nasledujúce výhody…"/>
          <p:cNvSpPr txBox="1"/>
          <p:nvPr/>
        </p:nvSpPr>
        <p:spPr>
          <a:xfrm>
            <a:off x="539432" y="1135062"/>
            <a:ext cx="11660824" cy="5958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Myriad Pro"/>
                <a:ea typeface="Myriad Pro"/>
                <a:cs typeface="Myriad Pro"/>
                <a:sym typeface="Myriad Pro"/>
              </a:defRPr>
            </a:pPr>
            <a:r>
              <a:t>Naši p</a:t>
            </a:r>
            <a:r>
              <a:t>oistenci majú možnosť využiť nasledujúce výhody </a:t>
            </a:r>
          </a:p>
          <a:p>
            <a:pPr>
              <a:defRPr>
                <a:latin typeface="Myriad Pro"/>
                <a:ea typeface="Myriad Pro"/>
                <a:cs typeface="Myriad Pro"/>
                <a:sym typeface="Myriad Pro"/>
              </a:defRPr>
            </a:pPr>
            <a:r>
              <a:t>vo</a:t>
            </a:r>
            <a:r>
              <a:t> vybraných zdravotníckych zariadeniach</a:t>
            </a:r>
            <a:r>
              <a:t>.</a:t>
            </a:r>
          </a:p>
          <a:p>
            <a:pPr>
              <a:defRPr>
                <a:latin typeface="Myriad Pro"/>
                <a:ea typeface="Myriad Pro"/>
                <a:cs typeface="Myriad Pro"/>
                <a:sym typeface="Myriad Pro"/>
              </a:defRPr>
            </a:pPr>
          </a:p>
          <a:p>
            <a:pPr>
              <a:defRPr b="1">
                <a:latin typeface="Myriad Pro"/>
                <a:ea typeface="Myriad Pro"/>
                <a:cs typeface="Myriad Pro"/>
                <a:sym typeface="Myriad Pro"/>
              </a:defRPr>
            </a:pPr>
            <a:r>
              <a:t>Dostupnejšia ZS</a:t>
            </a:r>
          </a:p>
          <a:p>
            <a:pPr>
              <a:buSzPct val="100000"/>
              <a:buChar char="✓"/>
              <a:defRPr>
                <a:latin typeface="Myriad Pro"/>
                <a:ea typeface="Myriad Pro"/>
                <a:cs typeface="Myriad Pro"/>
                <a:sym typeface="Myriad Pro"/>
              </a:defRPr>
            </a:pPr>
            <a:r>
              <a:t>najbližší voľný termín vyšetrenia / hospitalizácie </a:t>
            </a:r>
          </a:p>
          <a:p>
            <a:pPr>
              <a:buSzPct val="100000"/>
              <a:buChar char="✓"/>
              <a:defRPr>
                <a:latin typeface="Myriad Pro"/>
                <a:ea typeface="Myriad Pro"/>
                <a:cs typeface="Myriad Pro"/>
                <a:sym typeface="Myriad Pro"/>
              </a:defRPr>
            </a:pPr>
            <a:r>
              <a:t>voľný obvodný lekár pre dospelých / deti / gynekológ</a:t>
            </a:r>
          </a:p>
          <a:p>
            <a:pPr>
              <a:buSzPct val="100000"/>
              <a:buChar char="✓"/>
              <a:defRPr>
                <a:latin typeface="Myriad Pro"/>
                <a:ea typeface="Myriad Pro"/>
                <a:cs typeface="Myriad Pro"/>
                <a:sym typeface="Myriad Pro"/>
              </a:defRPr>
            </a:pPr>
            <a:r>
              <a:t>CRP, EKG, ABI, OCT, potravinová intolerancia, pôrodná asistencia …</a:t>
            </a:r>
          </a:p>
          <a:p>
            <a:pPr>
              <a:defRPr>
                <a:latin typeface="Myriad Pro"/>
                <a:ea typeface="Myriad Pro"/>
                <a:cs typeface="Myriad Pro"/>
                <a:sym typeface="Myriad Pro"/>
              </a:defRPr>
            </a:pPr>
            <a:r>
              <a:t> </a:t>
            </a:r>
          </a:p>
          <a:p>
            <a:pPr>
              <a:defRPr b="1">
                <a:latin typeface="Myriad Pro"/>
                <a:ea typeface="Myriad Pro"/>
                <a:cs typeface="Myriad Pro"/>
                <a:sym typeface="Myriad Pro"/>
              </a:defRPr>
            </a:pPr>
            <a:r>
              <a:t>“Extra hodina pre Vás” </a:t>
            </a:r>
          </a:p>
          <a:p>
            <a:pPr>
              <a:buSzPct val="100000"/>
              <a:buChar char="✓"/>
              <a:defRPr>
                <a:latin typeface="Myriad Pro"/>
                <a:ea typeface="Myriad Pro"/>
                <a:cs typeface="Myriad Pro"/>
                <a:sym typeface="Myriad Pro"/>
              </a:defRPr>
            </a:pPr>
            <a:r>
              <a:t>rezervovaná extra hodina týždenne na vyšetrenie u lekára </a:t>
            </a:r>
          </a:p>
          <a:p>
            <a:pPr>
              <a:buSzPct val="100000"/>
              <a:buChar char="✓"/>
              <a:defRPr>
                <a:latin typeface="Myriad Pro"/>
                <a:ea typeface="Myriad Pro"/>
                <a:cs typeface="Myriad Pro"/>
                <a:sym typeface="Myriad Pro"/>
              </a:defRPr>
            </a:pPr>
            <a:r>
              <a:t>možnosť objednať sa telefonicky </a:t>
            </a:r>
          </a:p>
          <a:p>
            <a:pPr>
              <a:defRPr>
                <a:latin typeface="Myriad Pro"/>
                <a:ea typeface="Myriad Pro"/>
                <a:cs typeface="Myriad Pro"/>
                <a:sym typeface="Myriad Pro"/>
              </a:defRPr>
            </a:pPr>
            <a:r>
              <a:t>   </a:t>
            </a:r>
            <a:r>
              <a:rPr>
                <a:solidFill>
                  <a:srgbClr val="FF0000"/>
                </a:solidFill>
              </a:rPr>
              <a:t>Aktuálne 75 ambulancií v 11 mestách na Slovensku</a:t>
            </a:r>
            <a:endParaRPr>
              <a:solidFill>
                <a:srgbClr val="FF0000"/>
              </a:solidFill>
            </a:endParaRPr>
          </a:p>
          <a:p>
            <a:pPr>
              <a:defRPr>
                <a:latin typeface="Myriad Pro"/>
                <a:ea typeface="Myriad Pro"/>
                <a:cs typeface="Myriad Pro"/>
                <a:sym typeface="Myriad Pro"/>
              </a:defRPr>
            </a:pPr>
            <a:r>
              <a:t> </a:t>
            </a:r>
          </a:p>
          <a:p>
            <a:pPr>
              <a:defRPr b="1">
                <a:latin typeface="Myriad Pro"/>
                <a:ea typeface="Myriad Pro"/>
                <a:cs typeface="Myriad Pro"/>
                <a:sym typeface="Myriad Pro"/>
              </a:defRPr>
            </a:pPr>
            <a:r>
              <a:t>MR, CT, MMG, USG vyšetrenia do 2 – 3 týždňov</a:t>
            </a:r>
          </a:p>
          <a:p>
            <a:pPr>
              <a:buSzPct val="100000"/>
              <a:buChar char="✓"/>
              <a:defRPr>
                <a:latin typeface="Myriad Pro"/>
                <a:ea typeface="Myriad Pro"/>
                <a:cs typeface="Myriad Pro"/>
                <a:sym typeface="Myriad Pro"/>
              </a:defRPr>
            </a:pPr>
            <a:r>
              <a:t>možnosť objednať sa telefonicky alebo e-mailom</a:t>
            </a:r>
          </a:p>
          <a:p>
            <a:pPr>
              <a:defRPr>
                <a:latin typeface="Myriad Pro"/>
                <a:ea typeface="Myriad Pro"/>
                <a:cs typeface="Myriad Pro"/>
                <a:sym typeface="Myriad Pro"/>
              </a:defRPr>
            </a:pPr>
            <a:r>
              <a:t>    </a:t>
            </a:r>
            <a:r>
              <a:rPr>
                <a:solidFill>
                  <a:srgbClr val="FF0000"/>
                </a:solidFill>
              </a:rPr>
              <a:t>Aktuálne 43 diagnostických pracovísk v 21 mestách na Slovensku</a:t>
            </a:r>
            <a:endParaRPr>
              <a:solidFill>
                <a:srgbClr val="FF0000"/>
              </a:solidFill>
            </a:endParaRPr>
          </a:p>
          <a:p>
            <a:pPr>
              <a:defRPr>
                <a:latin typeface="Myriad Pro"/>
                <a:ea typeface="Myriad Pro"/>
                <a:cs typeface="Myriad Pro"/>
                <a:sym typeface="Myriad Pro"/>
              </a:defRPr>
            </a:pPr>
            <a:r>
              <a:t>      	</a:t>
            </a:r>
          </a:p>
          <a:p>
            <a:pPr>
              <a:defRPr b="1">
                <a:latin typeface="Myriad Pro"/>
                <a:ea typeface="Myriad Pro"/>
                <a:cs typeface="Myriad Pro"/>
                <a:sym typeface="Myriad Pro"/>
              </a:defRPr>
            </a:pPr>
            <a:r>
              <a:t>Extra výhody a zľavy z nadštandardných služieb</a:t>
            </a:r>
          </a:p>
          <a:p>
            <a:pPr>
              <a:buSzPct val="100000"/>
              <a:buChar char="✓"/>
              <a:defRPr>
                <a:latin typeface="Myriad Pro"/>
                <a:ea typeface="Myriad Pro"/>
                <a:cs typeface="Myriad Pro"/>
                <a:sym typeface="Myriad Pro"/>
              </a:defRPr>
            </a:pPr>
            <a:r>
              <a:t>nadštandardná ZS: výmena bedrového/kolenného kĺbu v hodnote 2 500 € v súkromnej klinike, lymfodrenáž, hyperbarická oxygenoterapia, nadštandardná preventívna prehliadka</a:t>
            </a:r>
          </a:p>
          <a:p>
            <a:pPr>
              <a:defRPr b="1"/>
            </a:pPr>
            <a:r>
              <a:t>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Zľavy na testy COVID-19"/>
          <p:cNvSpPr txBox="1"/>
          <p:nvPr>
            <p:ph type="title" idx="4294967295"/>
          </p:nvPr>
        </p:nvSpPr>
        <p:spPr>
          <a:xfrm>
            <a:off x="573087" y="98425"/>
            <a:ext cx="5800726" cy="985838"/>
          </a:xfrm>
          <a:prstGeom prst="rect">
            <a:avLst/>
          </a:prstGeom>
        </p:spPr>
        <p:txBody>
          <a:bodyPr anchor="b">
            <a:normAutofit fontScale="100000" lnSpcReduction="0"/>
          </a:bodyPr>
          <a:lstStyle>
            <a:lvl1pPr>
              <a:defRPr b="1" sz="2800">
                <a:solidFill>
                  <a:srgbClr val="424249"/>
                </a:solidFill>
              </a:defRPr>
            </a:lvl1pPr>
          </a:lstStyle>
          <a:p>
            <a:pPr/>
            <a:r>
              <a:t>Zľavy na testy COVID-19 </a:t>
            </a:r>
          </a:p>
        </p:txBody>
      </p:sp>
      <p:sp>
        <p:nvSpPr>
          <p:cNvPr id="155" name="Line"/>
          <p:cNvSpPr/>
          <p:nvPr/>
        </p:nvSpPr>
        <p:spPr>
          <a:xfrm flipH="1">
            <a:off x="525462" y="295275"/>
            <a:ext cx="1" cy="788988"/>
          </a:xfrm>
          <a:prstGeom prst="line">
            <a:avLst/>
          </a:prstGeom>
          <a:ln w="63500">
            <a:solidFill>
              <a:srgbClr val="000000"/>
            </a:solidFill>
            <a:miter/>
          </a:ln>
        </p:spPr>
        <p:txBody>
          <a:bodyPr lIns="45719" rIns="45719"/>
          <a:lstStyle/>
          <a:p>
            <a:pPr/>
          </a:p>
        </p:txBody>
      </p:sp>
      <p:sp>
        <p:nvSpPr>
          <p:cNvPr id="156" name="Text"/>
          <p:cNvSpPr txBox="1"/>
          <p:nvPr/>
        </p:nvSpPr>
        <p:spPr>
          <a:xfrm>
            <a:off x="599757" y="438150"/>
            <a:ext cx="11660824" cy="650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Myriad Pro"/>
                <a:ea typeface="Myriad Pro"/>
                <a:cs typeface="Myriad Pro"/>
                <a:sym typeface="Myriad Pro"/>
              </a:defRPr>
            </a:pPr>
          </a:p>
          <a:p>
            <a:pPr>
              <a:defRPr b="1"/>
            </a:pPr>
            <a:r>
              <a:t> </a:t>
            </a:r>
          </a:p>
        </p:txBody>
      </p:sp>
      <p:sp>
        <p:nvSpPr>
          <p:cNvPr id="157" name="Kedy vám testy preplatí poisťovňa?           Kedy si COVID test platíte sami?…"/>
          <p:cNvSpPr txBox="1"/>
          <p:nvPr/>
        </p:nvSpPr>
        <p:spPr>
          <a:xfrm>
            <a:off x="928369" y="2771775"/>
            <a:ext cx="10335262" cy="3139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000"/>
            </a:pPr>
            <a:r>
              <a:t>Kedy vám testy preplatí poisťovňa?           Kedy si COVID test platíte sami?</a:t>
            </a:r>
          </a:p>
          <a:p>
            <a:pPr algn="ctr">
              <a:defRPr sz="2000"/>
            </a:pPr>
            <a:r>
              <a:t>Ak vám test navrhne lekár, v plnej sume ho prepláca </a:t>
            </a:r>
            <a:r>
              <a:rPr u="sng">
                <a:solidFill>
                  <a:srgbClr val="0000FF"/>
                </a:solidFill>
                <a:uFill>
                  <a:solidFill>
                    <a:srgbClr val="0000FF"/>
                  </a:solidFill>
                </a:uFill>
                <a:hlinkClick r:id="rId2" invalidUrl="" action="" tgtFrame="" tooltip="" history="1" highlightClick="0" endSnd="0"/>
              </a:rPr>
              <a:t>zdravotná poisťovňa</a:t>
            </a:r>
            <a:r>
              <a:t>. Urobí to vtedy, ak máte príznaky, ktoré by mohli svedčiť o novej infekcii, alebo ak ste boli v kontakte s infikovanou osobou.</a:t>
            </a:r>
          </a:p>
          <a:p>
            <a:pPr algn="ctr">
              <a:defRPr sz="2000"/>
            </a:pPr>
            <a:r>
              <a:t>Ak si chcete dať spraviť testy pre to, aby ste sa len ubezpečili, alebo ak ste sa vrátili zo zahraničia, hradíte si ich sami. Presná suma závisí od druhu testu. Napríklad za PCR test zaplatíte okolo 70 eur.</a:t>
            </a:r>
          </a:p>
          <a:p>
            <a:pPr algn="ctr">
              <a:defRPr sz="2000"/>
            </a:pPr>
          </a:p>
          <a:p>
            <a:pPr algn="ctr">
              <a:defRPr b="1" sz="2000"/>
            </a:pPr>
            <a:r>
              <a:t>Poistenci Union zdravotnej poisťovne však majú výhodu. Vo viacerých laboratóriách dostanú až</a:t>
            </a:r>
            <a:r>
              <a:rPr b="0"/>
              <a:t> </a:t>
            </a:r>
            <a:r>
              <a:rPr b="0" u="sng">
                <a:solidFill>
                  <a:srgbClr val="0000FF"/>
                </a:solidFill>
                <a:uFill>
                  <a:solidFill>
                    <a:srgbClr val="0000FF"/>
                  </a:solidFill>
                </a:uFill>
                <a:hlinkClick r:id="rId3" invalidUrl="" action="" tgtFrame="" tooltip="" history="1" highlightClick="0" endSnd="0"/>
              </a:rPr>
              <a:t>31 % zľavu na testy PCR a testy na protilátky</a:t>
            </a:r>
            <a:r>
              <a:rPr b="0"/>
              <a:t>.</a:t>
            </a:r>
          </a:p>
        </p:txBody>
      </p:sp>
      <p:pic>
        <p:nvPicPr>
          <p:cNvPr id="158" name="image.png" descr="image.png"/>
          <p:cNvPicPr>
            <a:picLocks noChangeAspect="1"/>
          </p:cNvPicPr>
          <p:nvPr/>
        </p:nvPicPr>
        <p:blipFill>
          <a:blip r:embed="rId4">
            <a:extLst/>
          </a:blip>
          <a:stretch>
            <a:fillRect/>
          </a:stretch>
        </p:blipFill>
        <p:spPr>
          <a:xfrm>
            <a:off x="6577012" y="173037"/>
            <a:ext cx="5491163" cy="2308226"/>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62" name="Group"/>
          <p:cNvGrpSpPr/>
          <p:nvPr/>
        </p:nvGrpSpPr>
        <p:grpSpPr>
          <a:xfrm>
            <a:off x="539750" y="1358900"/>
            <a:ext cx="2430463" cy="4670425"/>
            <a:chOff x="0" y="0"/>
            <a:chExt cx="2430462" cy="4670425"/>
          </a:xfrm>
        </p:grpSpPr>
        <p:pic>
          <p:nvPicPr>
            <p:cNvPr id="160" name="Výsledok vyhľadávania obrázkov pre dopyt iphone 6 silver mockup" descr="Výsledok vyhľadávania obrázkov pre dopyt iphone 6 silver mockup"/>
            <p:cNvPicPr>
              <a:picLocks noChangeAspect="1"/>
            </p:cNvPicPr>
            <p:nvPr/>
          </p:nvPicPr>
          <p:blipFill>
            <a:blip r:embed="rId2">
              <a:extLst/>
            </a:blip>
            <a:srcRect l="27658" t="7226" r="30354" b="10133"/>
            <a:stretch>
              <a:fillRect/>
            </a:stretch>
          </p:blipFill>
          <p:spPr>
            <a:xfrm flipH="1">
              <a:off x="0" y="-1"/>
              <a:ext cx="2430463" cy="4670427"/>
            </a:xfrm>
            <a:prstGeom prst="rect">
              <a:avLst/>
            </a:prstGeom>
            <a:ln w="12700" cap="flat">
              <a:noFill/>
              <a:miter lim="400000"/>
            </a:ln>
            <a:effectLst/>
          </p:spPr>
        </p:pic>
        <p:pic>
          <p:nvPicPr>
            <p:cNvPr id="161" name="A picture containing screenshotDescription automatically generated" descr="A picture containing screenshotDescription automatically generated"/>
            <p:cNvPicPr>
              <a:picLocks noChangeAspect="1"/>
            </p:cNvPicPr>
            <p:nvPr/>
          </p:nvPicPr>
          <p:blipFill>
            <a:blip r:embed="rId3">
              <a:extLst/>
            </a:blip>
            <a:stretch>
              <a:fillRect/>
            </a:stretch>
          </p:blipFill>
          <p:spPr>
            <a:xfrm>
              <a:off x="198830" y="599748"/>
              <a:ext cx="2021099" cy="3498575"/>
            </a:xfrm>
            <a:prstGeom prst="rect">
              <a:avLst/>
            </a:prstGeom>
            <a:ln w="12700" cap="flat">
              <a:noFill/>
              <a:miter lim="400000"/>
            </a:ln>
            <a:effectLst/>
          </p:spPr>
        </p:pic>
      </p:grpSp>
      <p:grpSp>
        <p:nvGrpSpPr>
          <p:cNvPr id="165" name="Group"/>
          <p:cNvGrpSpPr/>
          <p:nvPr/>
        </p:nvGrpSpPr>
        <p:grpSpPr>
          <a:xfrm>
            <a:off x="3165475" y="1343025"/>
            <a:ext cx="2416175" cy="4672013"/>
            <a:chOff x="0" y="0"/>
            <a:chExt cx="2416175" cy="4672012"/>
          </a:xfrm>
        </p:grpSpPr>
        <p:pic>
          <p:nvPicPr>
            <p:cNvPr id="163" name="Výsledok vyhľadávania obrázkov pre dopyt iphone 6 silver mockup" descr="Výsledok vyhľadávania obrázkov pre dopyt iphone 6 silver mockup"/>
            <p:cNvPicPr>
              <a:picLocks noChangeAspect="1"/>
            </p:cNvPicPr>
            <p:nvPr/>
          </p:nvPicPr>
          <p:blipFill>
            <a:blip r:embed="rId2">
              <a:extLst/>
            </a:blip>
            <a:srcRect l="27658" t="7226" r="30354" b="10133"/>
            <a:stretch>
              <a:fillRect/>
            </a:stretch>
          </p:blipFill>
          <p:spPr>
            <a:xfrm flipH="1">
              <a:off x="-1" y="0"/>
              <a:ext cx="2416177" cy="4672013"/>
            </a:xfrm>
            <a:prstGeom prst="rect">
              <a:avLst/>
            </a:prstGeom>
            <a:ln w="12700" cap="flat">
              <a:noFill/>
              <a:miter lim="400000"/>
            </a:ln>
            <a:effectLst/>
          </p:spPr>
        </p:pic>
        <p:pic>
          <p:nvPicPr>
            <p:cNvPr id="164" name="A screenshot of a cell phoneDescription automatically generated" descr="A screenshot of a cell phoneDescription automatically generated"/>
            <p:cNvPicPr>
              <a:picLocks noChangeAspect="1"/>
            </p:cNvPicPr>
            <p:nvPr/>
          </p:nvPicPr>
          <p:blipFill>
            <a:blip r:embed="rId4">
              <a:extLst/>
            </a:blip>
            <a:stretch>
              <a:fillRect/>
            </a:stretch>
          </p:blipFill>
          <p:spPr>
            <a:xfrm>
              <a:off x="195711" y="599952"/>
              <a:ext cx="2047422" cy="3499763"/>
            </a:xfrm>
            <a:prstGeom prst="rect">
              <a:avLst/>
            </a:prstGeom>
            <a:ln w="12700" cap="flat">
              <a:noFill/>
              <a:miter lim="400000"/>
            </a:ln>
            <a:effectLst/>
          </p:spPr>
        </p:pic>
      </p:grpSp>
      <p:grpSp>
        <p:nvGrpSpPr>
          <p:cNvPr id="168" name="Group"/>
          <p:cNvGrpSpPr/>
          <p:nvPr/>
        </p:nvGrpSpPr>
        <p:grpSpPr>
          <a:xfrm>
            <a:off x="8355012" y="1317625"/>
            <a:ext cx="2503488" cy="4733925"/>
            <a:chOff x="0" y="0"/>
            <a:chExt cx="2503487" cy="4733925"/>
          </a:xfrm>
        </p:grpSpPr>
        <p:pic>
          <p:nvPicPr>
            <p:cNvPr id="166" name="Výsledok vyhľadávania obrázkov pre dopyt iphone 6 silver mockup" descr="Výsledok vyhľadávania obrázkov pre dopyt iphone 6 silver mockup"/>
            <p:cNvPicPr>
              <a:picLocks noChangeAspect="1"/>
            </p:cNvPicPr>
            <p:nvPr/>
          </p:nvPicPr>
          <p:blipFill>
            <a:blip r:embed="rId2">
              <a:extLst/>
            </a:blip>
            <a:srcRect l="27658" t="7226" r="30354" b="10133"/>
            <a:stretch>
              <a:fillRect/>
            </a:stretch>
          </p:blipFill>
          <p:spPr>
            <a:xfrm flipH="1">
              <a:off x="0" y="0"/>
              <a:ext cx="2503488" cy="4733925"/>
            </a:xfrm>
            <a:prstGeom prst="rect">
              <a:avLst/>
            </a:prstGeom>
            <a:ln w="12700" cap="flat">
              <a:noFill/>
              <a:miter lim="400000"/>
            </a:ln>
            <a:effectLst/>
          </p:spPr>
        </p:pic>
        <p:pic>
          <p:nvPicPr>
            <p:cNvPr id="167" name="A screenshot of a cell phoneDescription automatically generated" descr="A screenshot of a cell phoneDescription automatically generated"/>
            <p:cNvPicPr>
              <a:picLocks noChangeAspect="1"/>
            </p:cNvPicPr>
            <p:nvPr/>
          </p:nvPicPr>
          <p:blipFill>
            <a:blip r:embed="rId5">
              <a:extLst/>
            </a:blip>
            <a:srcRect l="0" t="0" r="0" b="52325"/>
            <a:stretch>
              <a:fillRect/>
            </a:stretch>
          </p:blipFill>
          <p:spPr>
            <a:xfrm>
              <a:off x="157638" y="593892"/>
              <a:ext cx="2153127" cy="3636295"/>
            </a:xfrm>
            <a:prstGeom prst="rect">
              <a:avLst/>
            </a:prstGeom>
            <a:ln w="12700" cap="flat">
              <a:noFill/>
              <a:miter lim="400000"/>
            </a:ln>
            <a:effectLst/>
          </p:spPr>
        </p:pic>
      </p:grpSp>
      <p:pic>
        <p:nvPicPr>
          <p:cNvPr id="169" name="image.png" descr="image.png"/>
          <p:cNvPicPr>
            <a:picLocks noChangeAspect="1"/>
          </p:cNvPicPr>
          <p:nvPr/>
        </p:nvPicPr>
        <p:blipFill>
          <a:blip r:embed="rId6">
            <a:extLst/>
          </a:blip>
          <a:srcRect l="30438" t="9947" r="30769" b="8618"/>
          <a:stretch>
            <a:fillRect/>
          </a:stretch>
        </p:blipFill>
        <p:spPr>
          <a:xfrm>
            <a:off x="5853112" y="1365249"/>
            <a:ext cx="2314576" cy="4686302"/>
          </a:xfrm>
          <a:prstGeom prst="rect">
            <a:avLst/>
          </a:prstGeom>
          <a:ln w="12700">
            <a:miter lim="400000"/>
          </a:ln>
        </p:spPr>
      </p:pic>
      <p:sp>
        <p:nvSpPr>
          <p:cNvPr id="170" name="Mobilná aplikácia Online pobočka"/>
          <p:cNvSpPr txBox="1"/>
          <p:nvPr/>
        </p:nvSpPr>
        <p:spPr>
          <a:xfrm>
            <a:off x="585469" y="492125"/>
            <a:ext cx="7680962" cy="523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800"/>
            </a:lvl1pPr>
          </a:lstStyle>
          <a:p>
            <a:pPr/>
            <a:r>
              <a:t>Mobilná aplikácia Online pobočka</a:t>
            </a:r>
          </a:p>
        </p:txBody>
      </p:sp>
      <p:sp>
        <p:nvSpPr>
          <p:cNvPr id="171" name="Rectangle"/>
          <p:cNvSpPr/>
          <p:nvPr/>
        </p:nvSpPr>
        <p:spPr>
          <a:xfrm>
            <a:off x="8548687" y="4514850"/>
            <a:ext cx="884238" cy="119063"/>
          </a:xfrm>
          <a:prstGeom prst="rect">
            <a:avLst/>
          </a:prstGeom>
          <a:solidFill>
            <a:srgbClr val="424249"/>
          </a:solidFill>
          <a:ln w="12700">
            <a:miter lim="400000"/>
          </a:ln>
        </p:spPr>
        <p:txBody>
          <a:bodyPr lIns="45718" tIns="45718" rIns="45718" bIns="45718" anchor="ctr"/>
          <a:lstStyle/>
          <a:p>
            <a:pPr algn="ctr">
              <a:defRPr>
                <a:solidFill>
                  <a:srgbClr val="424249"/>
                </a:solidFill>
              </a:defRPr>
            </a:pPr>
          </a:p>
        </p:txBody>
      </p:sp>
      <p:sp>
        <p:nvSpPr>
          <p:cNvPr id="172" name="Line"/>
          <p:cNvSpPr/>
          <p:nvPr/>
        </p:nvSpPr>
        <p:spPr>
          <a:xfrm flipH="1">
            <a:off x="539749" y="360362"/>
            <a:ext cx="2" cy="787401"/>
          </a:xfrm>
          <a:prstGeom prst="line">
            <a:avLst/>
          </a:prstGeom>
          <a:ln w="63500">
            <a:solidFill>
              <a:srgbClr val="000000"/>
            </a:solidFill>
            <a:miter/>
          </a:ln>
        </p:spPr>
        <p:txBody>
          <a:bodyPr lIns="45719" rIns="45719"/>
          <a:lstStyle/>
          <a:p>
            <a:pPr/>
          </a:p>
        </p:txBody>
      </p:sp>
      <p:sp>
        <p:nvSpPr>
          <p:cNvPr id="173" name="Rectangle"/>
          <p:cNvSpPr/>
          <p:nvPr/>
        </p:nvSpPr>
        <p:spPr>
          <a:xfrm>
            <a:off x="8601075" y="4938712"/>
            <a:ext cx="885825" cy="117476"/>
          </a:xfrm>
          <a:prstGeom prst="rect">
            <a:avLst/>
          </a:prstGeom>
          <a:solidFill>
            <a:srgbClr val="424249"/>
          </a:solidFill>
          <a:ln w="12700">
            <a:miter lim="400000"/>
          </a:ln>
        </p:spPr>
        <p:txBody>
          <a:bodyPr lIns="45718" tIns="45718" rIns="45718" bIns="45718" anchor="ctr"/>
          <a:lstStyle/>
          <a:p>
            <a:pPr algn="ctr">
              <a:defRPr>
                <a:solidFill>
                  <a:srgbClr val="424249"/>
                </a:solidFill>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 name="image.png" descr="image.png"/>
          <p:cNvPicPr>
            <a:picLocks noChangeAspect="1"/>
          </p:cNvPicPr>
          <p:nvPr/>
        </p:nvPicPr>
        <p:blipFill>
          <a:blip r:embed="rId2">
            <a:extLst/>
          </a:blip>
          <a:stretch>
            <a:fillRect/>
          </a:stretch>
        </p:blipFill>
        <p:spPr>
          <a:xfrm>
            <a:off x="4198937" y="0"/>
            <a:ext cx="12192001" cy="6856413"/>
          </a:xfrm>
          <a:prstGeom prst="rect">
            <a:avLst/>
          </a:prstGeom>
          <a:ln w="12700">
            <a:miter lim="400000"/>
          </a:ln>
        </p:spPr>
      </p:pic>
      <p:sp>
        <p:nvSpPr>
          <p:cNvPr id="48" name="Prišli ste o prácu alebo brigádu z dôvodu pandémie COVID 19 ?…"/>
          <p:cNvSpPr txBox="1"/>
          <p:nvPr/>
        </p:nvSpPr>
        <p:spPr>
          <a:xfrm>
            <a:off x="609600" y="1773237"/>
            <a:ext cx="10799763" cy="4739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spcBef>
                <a:spcPts val="300"/>
              </a:spcBef>
              <a:buClr>
                <a:srgbClr val="92D050"/>
              </a:buClr>
              <a:buSzPct val="150000"/>
              <a:buFont typeface="Arial"/>
              <a:buChar char="•"/>
              <a:defRPr b="1" sz="2400">
                <a:solidFill>
                  <a:srgbClr val="424249"/>
                </a:solidFill>
              </a:defRPr>
            </a:pPr>
            <a:r>
              <a:t>Prišli ste o prácu alebo brigádu z dôvodu pandémie COVID 19 ?</a:t>
            </a:r>
          </a:p>
          <a:p>
            <a:pPr marL="342900" indent="-342900">
              <a:spcBef>
                <a:spcPts val="300"/>
              </a:spcBef>
              <a:buClr>
                <a:srgbClr val="92D050"/>
              </a:buClr>
              <a:buSzPct val="150000"/>
              <a:buFont typeface="Arial"/>
              <a:buChar char="•"/>
              <a:defRPr b="1" sz="2400">
                <a:solidFill>
                  <a:srgbClr val="424249"/>
                </a:solidFill>
              </a:defRPr>
            </a:pPr>
            <a:r>
              <a:t>Splácate hypotéku, úvery a nestíhate ?</a:t>
            </a:r>
          </a:p>
          <a:p>
            <a:pPr marL="342900" indent="-342900">
              <a:spcBef>
                <a:spcPts val="300"/>
              </a:spcBef>
              <a:buClr>
                <a:srgbClr val="92D050"/>
              </a:buClr>
              <a:buSzPct val="150000"/>
              <a:buFont typeface="Arial"/>
              <a:buChar char="•"/>
              <a:defRPr b="1" sz="2400">
                <a:solidFill>
                  <a:srgbClr val="424249"/>
                </a:solidFill>
              </a:defRPr>
            </a:pPr>
            <a:r>
              <a:t>Máte voľný čas a neviete čo s ním ?</a:t>
            </a:r>
          </a:p>
          <a:p>
            <a:pPr marL="342900" indent="-342900">
              <a:spcBef>
                <a:spcPts val="300"/>
              </a:spcBef>
              <a:buClr>
                <a:srgbClr val="92D050"/>
              </a:buClr>
              <a:buSzPct val="150000"/>
              <a:buFont typeface="Arial"/>
              <a:buChar char="•"/>
              <a:defRPr b="1" sz="2400">
                <a:solidFill>
                  <a:srgbClr val="424249"/>
                </a:solidFill>
              </a:defRPr>
            </a:pPr>
            <a:r>
              <a:t>Ste komunikatívny ?</a:t>
            </a:r>
          </a:p>
          <a:p>
            <a:pPr marL="342900" indent="-342900">
              <a:spcBef>
                <a:spcPts val="300"/>
              </a:spcBef>
              <a:buClr>
                <a:srgbClr val="92D050"/>
              </a:buClr>
              <a:buSzPct val="150000"/>
              <a:buFont typeface="Arial"/>
              <a:buChar char="•"/>
              <a:defRPr b="1" sz="2400">
                <a:solidFill>
                  <a:srgbClr val="424249"/>
                </a:solidFill>
              </a:defRPr>
            </a:pPr>
            <a:r>
              <a:t>Ste nevyťažený dôchodca ?</a:t>
            </a:r>
          </a:p>
          <a:p>
            <a:pPr marL="342900" indent="-342900">
              <a:spcBef>
                <a:spcPts val="300"/>
              </a:spcBef>
              <a:buClr>
                <a:srgbClr val="92D050"/>
              </a:buClr>
              <a:buSzPct val="150000"/>
              <a:buFont typeface="Arial"/>
              <a:buChar char="•"/>
              <a:defRPr b="1" sz="2400">
                <a:solidFill>
                  <a:srgbClr val="424249"/>
                </a:solidFill>
              </a:defRPr>
            </a:pPr>
            <a:r>
              <a:t>Chcete mať zdravých a  spokojných priateľov </a:t>
            </a:r>
            <a:r>
              <a:rPr b="0" sz="2000"/>
              <a:t>?</a:t>
            </a:r>
            <a:endParaRPr sz="2000"/>
          </a:p>
          <a:p>
            <a:pPr marL="342900" indent="-342900">
              <a:spcBef>
                <a:spcPts val="300"/>
              </a:spcBef>
              <a:buClr>
                <a:srgbClr val="92D050"/>
              </a:buClr>
              <a:buSzPct val="150000"/>
              <a:buFont typeface="Arial"/>
              <a:buChar char="•"/>
              <a:defRPr sz="2000">
                <a:solidFill>
                  <a:srgbClr val="424249"/>
                </a:solidFill>
              </a:defRPr>
            </a:pPr>
          </a:p>
          <a:p>
            <a:pPr marL="342900" indent="-342900" algn="ctr">
              <a:spcBef>
                <a:spcPts val="300"/>
              </a:spcBef>
              <a:defRPr sz="2000">
                <a:solidFill>
                  <a:srgbClr val="424249"/>
                </a:solidFill>
              </a:defRPr>
            </a:pPr>
            <a:r>
              <a:t>Ak  ste na väčšinu otázok odpovedali </a:t>
            </a:r>
            <a:r>
              <a:rPr b="1"/>
              <a:t>áno</a:t>
            </a:r>
            <a:r>
              <a:t> tak</a:t>
            </a:r>
          </a:p>
          <a:p>
            <a:pPr marL="342900" indent="-342900" algn="ctr">
              <a:spcBef>
                <a:spcPts val="300"/>
              </a:spcBef>
              <a:defRPr sz="2800">
                <a:solidFill>
                  <a:srgbClr val="424249"/>
                </a:solidFill>
              </a:defRPr>
            </a:pPr>
          </a:p>
          <a:p>
            <a:pPr marL="342900" indent="-342900" algn="ctr">
              <a:defRPr b="1" sz="3600"/>
            </a:pPr>
            <a:r>
              <a:t>PRIDAJTE SA  K POISŤOVNI, KTORÁ VÁM ROZUMIE</a:t>
            </a:r>
          </a:p>
        </p:txBody>
      </p:sp>
      <p:grpSp>
        <p:nvGrpSpPr>
          <p:cNvPr id="51" name="Group"/>
          <p:cNvGrpSpPr/>
          <p:nvPr/>
        </p:nvGrpSpPr>
        <p:grpSpPr>
          <a:xfrm>
            <a:off x="609600" y="368618"/>
            <a:ext cx="10972800" cy="1183639"/>
            <a:chOff x="0" y="0"/>
            <a:chExt cx="10972800" cy="1183638"/>
          </a:xfrm>
        </p:grpSpPr>
        <p:sp>
          <p:nvSpPr>
            <p:cNvPr id="49" name="Rectangle"/>
            <p:cNvSpPr/>
            <p:nvPr/>
          </p:nvSpPr>
          <p:spPr>
            <a:xfrm>
              <a:off x="0" y="20318"/>
              <a:ext cx="10972800" cy="1143002"/>
            </a:xfrm>
            <a:prstGeom prst="rect">
              <a:avLst/>
            </a:prstGeom>
            <a:solidFill>
              <a:srgbClr val="92D050"/>
            </a:solidFill>
            <a:ln w="12700" cap="flat">
              <a:noFill/>
              <a:miter lim="400000"/>
            </a:ln>
            <a:effectLst/>
          </p:spPr>
          <p:txBody>
            <a:bodyPr wrap="square" lIns="45718" tIns="45718" rIns="45718" bIns="45718" numCol="1" anchor="ctr">
              <a:noAutofit/>
            </a:bodyPr>
            <a:lstStyle/>
            <a:p>
              <a:pPr algn="ctr" defTabSz="749300">
                <a:defRPr b="1" sz="3600"/>
              </a:pPr>
            </a:p>
          </p:txBody>
        </p:sp>
        <p:sp>
          <p:nvSpPr>
            <p:cNvPr id="50" name="PRIDAJTE SA  K POISŤOVNI, KTORÁ VÁM ROZUMIE"/>
            <p:cNvSpPr txBox="1"/>
            <p:nvPr/>
          </p:nvSpPr>
          <p:spPr>
            <a:xfrm>
              <a:off x="0" y="0"/>
              <a:ext cx="10972800" cy="11836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defTabSz="749300">
                <a:defRPr b="1" sz="3600"/>
              </a:lvl1pPr>
            </a:lstStyle>
            <a:p>
              <a:pPr/>
              <a:r>
                <a:t>PRIDAJTE SA  K POISŤOVNI, KTORÁ VÁM ROZUMIE</a:t>
              </a:r>
            </a:p>
          </p:txBody>
        </p:sp>
      </p:gr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5" name=".....a iné…"/>
          <p:cNvSpPr txBox="1"/>
          <p:nvPr/>
        </p:nvSpPr>
        <p:spPr>
          <a:xfrm>
            <a:off x="1028382" y="1117600"/>
            <a:ext cx="10846436" cy="3698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400">
                <a:latin typeface="inherit"/>
                <a:ea typeface="inherit"/>
                <a:cs typeface="inherit"/>
                <a:sym typeface="inherit"/>
              </a:defRPr>
            </a:pPr>
            <a:r>
              <a:t>.....a iné </a:t>
            </a:r>
          </a:p>
          <a:p>
            <a:pPr>
              <a:defRPr b="1" sz="2400">
                <a:latin typeface="inherit"/>
                <a:ea typeface="inherit"/>
                <a:cs typeface="inherit"/>
                <a:sym typeface="inherit"/>
              </a:defRPr>
            </a:pPr>
            <a:r>
              <a:t>- www.union.sk</a:t>
            </a:r>
          </a:p>
          <a:p>
            <a:pPr>
              <a:defRPr b="1" sz="2400">
                <a:latin typeface="inherit"/>
                <a:ea typeface="inherit"/>
                <a:cs typeface="inherit"/>
                <a:sym typeface="inherit"/>
              </a:defRPr>
            </a:pPr>
            <a:r>
              <a:t>- https://portal.unionzp.sk/onlinepobocka</a:t>
            </a:r>
          </a:p>
          <a:p>
            <a:pPr>
              <a:buSzPct val="100000"/>
              <a:buChar char="-"/>
              <a:defRPr b="1" sz="2400"/>
            </a:pPr>
            <a:r>
              <a:rPr u="sng">
                <a:solidFill>
                  <a:srgbClr val="0000FF"/>
                </a:solidFill>
                <a:uFill>
                  <a:solidFill>
                    <a:srgbClr val="0000FF"/>
                  </a:solidFill>
                </a:uFill>
                <a:hlinkClick r:id="rId3" invalidUrl="" action="" tgtFrame="" tooltip="" history="1" highlightClick="0" endSnd="0"/>
              </a:rPr>
              <a:t>Podcast Union zdravotnej poisťovne “Zdravé reči”</a:t>
            </a:r>
            <a:r>
              <a:t> </a:t>
            </a:r>
          </a:p>
          <a:p>
            <a:pPr/>
            <a:r>
              <a:t>Podcast plný zdravých rečí s rôznymi odborníkmi a najširšiu ponuku výhod vám prináša Union zdravotná poisťovňa. Meníme životy k lepšiemu  </a:t>
            </a:r>
          </a:p>
          <a:p>
            <a:pPr>
              <a:buSzPct val="100000"/>
              <a:buChar char="-"/>
              <a:defRPr b="1" sz="2400"/>
            </a:pPr>
            <a:r>
              <a:t>Union MoveON – facebook cvičenie s Leou Grančič</a:t>
            </a:r>
          </a:p>
          <a:p>
            <a:pPr>
              <a:buSzPct val="100000"/>
              <a:buChar char="-"/>
            </a:pPr>
            <a:endParaRPr b="1" sz="2400"/>
          </a:p>
          <a:p>
            <a:pPr>
              <a:defRPr>
                <a:latin typeface="inherit"/>
                <a:ea typeface="inherit"/>
                <a:cs typeface="inherit"/>
                <a:sym typeface="inherit"/>
              </a:defRPr>
            </a:pPr>
          </a:p>
          <a:p>
            <a:pPr>
              <a:defRPr>
                <a:latin typeface="inherit"/>
                <a:ea typeface="inherit"/>
                <a:cs typeface="inherit"/>
                <a:sym typeface="inherit"/>
              </a:defRPr>
            </a:pPr>
          </a:p>
        </p:txBody>
      </p:sp>
      <p:pic>
        <p:nvPicPr>
          <p:cNvPr id="176" name="podcast vakcína" descr="podcast vakcína"/>
          <p:cNvPicPr>
            <a:picLocks noChangeAspect="1"/>
          </p:cNvPicPr>
          <p:nvPr/>
        </p:nvPicPr>
        <p:blipFill>
          <a:blip r:embed="rId4">
            <a:extLst/>
          </a:blip>
          <a:stretch>
            <a:fillRect/>
          </a:stretch>
        </p:blipFill>
        <p:spPr>
          <a:xfrm>
            <a:off x="1414462" y="4437062"/>
            <a:ext cx="1857376" cy="1857376"/>
          </a:xfrm>
          <a:prstGeom prst="rect">
            <a:avLst/>
          </a:prstGeom>
          <a:ln w="12700">
            <a:miter lim="400000"/>
          </a:ln>
        </p:spPr>
      </p:pic>
      <p:pic>
        <p:nvPicPr>
          <p:cNvPr id="177" name="image.png" descr="image.png"/>
          <p:cNvPicPr>
            <a:picLocks noChangeAspect="1"/>
          </p:cNvPicPr>
          <p:nvPr/>
        </p:nvPicPr>
        <p:blipFill>
          <a:blip r:embed="rId5">
            <a:extLst/>
          </a:blip>
          <a:stretch>
            <a:fillRect/>
          </a:stretch>
        </p:blipFill>
        <p:spPr>
          <a:xfrm>
            <a:off x="3709987" y="3716337"/>
            <a:ext cx="7810501" cy="2997201"/>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image.jpeg" descr="image.jpeg"/>
          <p:cNvPicPr>
            <a:picLocks noChangeAspect="1"/>
          </p:cNvPicPr>
          <p:nvPr/>
        </p:nvPicPr>
        <p:blipFill>
          <a:blip r:embed="rId2">
            <a:extLst/>
          </a:blip>
          <a:srcRect l="0" t="21423" r="9338" b="5088"/>
          <a:stretch>
            <a:fillRect/>
          </a:stretch>
        </p:blipFill>
        <p:spPr>
          <a:xfrm>
            <a:off x="0" y="-1"/>
            <a:ext cx="12192000" cy="6858002"/>
          </a:xfrm>
          <a:prstGeom prst="rect">
            <a:avLst/>
          </a:prstGeom>
          <a:ln w="12700">
            <a:miter lim="400000"/>
          </a:ln>
        </p:spPr>
      </p:pic>
      <p:grpSp>
        <p:nvGrpSpPr>
          <p:cNvPr id="182" name="Group"/>
          <p:cNvGrpSpPr/>
          <p:nvPr/>
        </p:nvGrpSpPr>
        <p:grpSpPr>
          <a:xfrm>
            <a:off x="4422775" y="2589212"/>
            <a:ext cx="477521" cy="458471"/>
            <a:chOff x="0" y="0"/>
            <a:chExt cx="477519" cy="458469"/>
          </a:xfrm>
        </p:grpSpPr>
        <p:sp>
          <p:nvSpPr>
            <p:cNvPr id="180" name="Line"/>
            <p:cNvSpPr/>
            <p:nvPr/>
          </p:nvSpPr>
          <p:spPr>
            <a:xfrm flipH="1">
              <a:off x="477519" y="0"/>
              <a:ext cx="1" cy="457201"/>
            </a:xfrm>
            <a:prstGeom prst="line">
              <a:avLst/>
            </a:prstGeom>
            <a:noFill/>
            <a:ln w="107950" cap="sq">
              <a:solidFill>
                <a:srgbClr val="000000"/>
              </a:solidFill>
              <a:prstDash val="solid"/>
              <a:bevel/>
            </a:ln>
            <a:effectLst/>
          </p:spPr>
          <p:txBody>
            <a:bodyPr wrap="square" lIns="45719" tIns="45719" rIns="45719" bIns="45719" numCol="1" anchor="t">
              <a:noAutofit/>
            </a:bodyPr>
            <a:lstStyle/>
            <a:p>
              <a:pPr/>
            </a:p>
          </p:txBody>
        </p:sp>
        <p:sp>
          <p:nvSpPr>
            <p:cNvPr id="181" name="Line"/>
            <p:cNvSpPr/>
            <p:nvPr/>
          </p:nvSpPr>
          <p:spPr>
            <a:xfrm flipH="1" flipV="1">
              <a:off x="0" y="458469"/>
              <a:ext cx="458788" cy="1"/>
            </a:xfrm>
            <a:prstGeom prst="line">
              <a:avLst/>
            </a:prstGeom>
            <a:noFill/>
            <a:ln w="107950" cap="sq">
              <a:solidFill>
                <a:srgbClr val="000000"/>
              </a:solidFill>
              <a:prstDash val="solid"/>
              <a:bevel/>
            </a:ln>
            <a:effectLst/>
          </p:spPr>
          <p:txBody>
            <a:bodyPr wrap="square" lIns="45719" tIns="45719" rIns="45719" bIns="45719" numCol="1" anchor="t">
              <a:noAutofit/>
            </a:bodyPr>
            <a:lstStyle/>
            <a:p>
              <a:pPr/>
            </a:p>
          </p:txBody>
        </p:sp>
      </p:grpSp>
      <p:sp>
        <p:nvSpPr>
          <p:cNvPr id="183" name="Ako na to v kampani  do 30.9.2021"/>
          <p:cNvSpPr txBox="1"/>
          <p:nvPr/>
        </p:nvSpPr>
        <p:spPr>
          <a:xfrm>
            <a:off x="547368" y="873441"/>
            <a:ext cx="4194814" cy="2059943"/>
          </a:xfrm>
          <a:prstGeom prst="rect">
            <a:avLst/>
          </a:prstGeom>
          <a:ln w="12700">
            <a:miter lim="400000"/>
          </a:ln>
          <a:extLst>
            <a:ext uri="{C572A759-6A51-4108-AA02-DFA0A04FC94B}">
              <ma14:wrappingTextBoxFlag xmlns:ma14="http://schemas.microsoft.com/office/mac/drawingml/2011/main" val="1"/>
            </a:ext>
          </a:extLst>
        </p:spPr>
        <p:txBody>
          <a:bodyPr lIns="45721" tIns="45721" rIns="45721" bIns="45721" anchor="ctr">
            <a:spAutoFit/>
          </a:bodyPr>
          <a:lstStyle/>
          <a:p>
            <a:pPr algn="ctr">
              <a:defRPr b="1" sz="6600"/>
            </a:pPr>
            <a:r>
              <a:t>Ako na to</a:t>
            </a:r>
            <a:br/>
            <a:r>
              <a:rPr sz="3200"/>
              <a:t>v kampani </a:t>
            </a:r>
            <a:br>
              <a:rPr sz="3200"/>
            </a:br>
            <a:r>
              <a:rPr sz="3200"/>
              <a:t>do 30.9.2021</a:t>
            </a:r>
          </a:p>
        </p:txBody>
      </p:sp>
      <p:grpSp>
        <p:nvGrpSpPr>
          <p:cNvPr id="186" name="Group"/>
          <p:cNvGrpSpPr/>
          <p:nvPr/>
        </p:nvGrpSpPr>
        <p:grpSpPr>
          <a:xfrm>
            <a:off x="334962" y="517524"/>
            <a:ext cx="457201" cy="457201"/>
            <a:chOff x="0" y="0"/>
            <a:chExt cx="457200" cy="457200"/>
          </a:xfrm>
        </p:grpSpPr>
        <p:sp>
          <p:nvSpPr>
            <p:cNvPr id="184" name="Line"/>
            <p:cNvSpPr/>
            <p:nvPr/>
          </p:nvSpPr>
          <p:spPr>
            <a:xfrm>
              <a:off x="0" y="0"/>
              <a:ext cx="457201" cy="1"/>
            </a:xfrm>
            <a:prstGeom prst="line">
              <a:avLst/>
            </a:prstGeom>
            <a:noFill/>
            <a:ln w="107950" cap="sq">
              <a:solidFill>
                <a:srgbClr val="000000"/>
              </a:solidFill>
              <a:prstDash val="solid"/>
              <a:bevel/>
            </a:ln>
            <a:effectLst/>
          </p:spPr>
          <p:txBody>
            <a:bodyPr wrap="square" lIns="45719" tIns="45719" rIns="45719" bIns="45719" numCol="1" anchor="t">
              <a:noAutofit/>
            </a:bodyPr>
            <a:lstStyle/>
            <a:p>
              <a:pPr/>
            </a:p>
          </p:txBody>
        </p:sp>
        <p:sp>
          <p:nvSpPr>
            <p:cNvPr id="185" name="Line"/>
            <p:cNvSpPr/>
            <p:nvPr/>
          </p:nvSpPr>
          <p:spPr>
            <a:xfrm flipV="1">
              <a:off x="0" y="-1"/>
              <a:ext cx="1" cy="457201"/>
            </a:xfrm>
            <a:prstGeom prst="line">
              <a:avLst/>
            </a:prstGeom>
            <a:noFill/>
            <a:ln w="107950" cap="sq">
              <a:solidFill>
                <a:srgbClr val="000000"/>
              </a:solidFill>
              <a:prstDash val="solid"/>
              <a:bevel/>
            </a:ln>
            <a:effectLst/>
          </p:spPr>
          <p:txBody>
            <a:bodyPr wrap="square" lIns="45719" tIns="45719" rIns="45719" bIns="45719" numCol="1" anchor="t">
              <a:noAutofit/>
            </a:bodyPr>
            <a:lstStyle/>
            <a:p>
              <a:pPr/>
            </a:p>
          </p:txBody>
        </p:sp>
      </p:grpSp>
      <p:pic>
        <p:nvPicPr>
          <p:cNvPr id="187" name="image.png" descr="image.png"/>
          <p:cNvPicPr>
            <a:picLocks noChangeAspect="1"/>
          </p:cNvPicPr>
          <p:nvPr/>
        </p:nvPicPr>
        <p:blipFill>
          <a:blip r:embed="rId3">
            <a:extLst/>
          </a:blip>
          <a:stretch>
            <a:fillRect/>
          </a:stretch>
        </p:blipFill>
        <p:spPr>
          <a:xfrm>
            <a:off x="538162" y="3438525"/>
            <a:ext cx="4211638" cy="1258888"/>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Double-click to edit"/>
          <p:cNvSpPr txBox="1"/>
          <p:nvPr>
            <p:ph type="body" idx="4294967295"/>
          </p:nvPr>
        </p:nvSpPr>
        <p:spPr>
          <a:xfrm>
            <a:off x="4064000" y="0"/>
            <a:ext cx="8128000" cy="6858000"/>
          </a:xfrm>
          <a:prstGeom prst="rect">
            <a:avLst/>
          </a:prstGeom>
        </p:spPr>
        <p:txBody>
          <a:bodyPr lIns="45719" tIns="45719" rIns="45719" bIns="45719">
            <a:normAutofit fontScale="100000" lnSpcReduction="0"/>
          </a:bodyPr>
          <a:lstStyle/>
          <a:p>
            <a:pPr/>
          </a:p>
        </p:txBody>
      </p:sp>
      <p:sp>
        <p:nvSpPr>
          <p:cNvPr id="190" name="Rectangle"/>
          <p:cNvSpPr/>
          <p:nvPr/>
        </p:nvSpPr>
        <p:spPr>
          <a:xfrm>
            <a:off x="0" y="1587"/>
            <a:ext cx="12192000" cy="6856413"/>
          </a:xfrm>
          <a:prstGeom prst="rect">
            <a:avLst/>
          </a:prstGeom>
          <a:solidFill>
            <a:srgbClr val="B4CB27"/>
          </a:solidFill>
          <a:ln w="12700">
            <a:miter lim="400000"/>
          </a:ln>
          <a:effectLst>
            <a:outerShdw sx="100000" sy="100000" kx="0" ky="0" algn="b" rotWithShape="0" blurRad="317500" dist="127000" dir="0">
              <a:srgbClr val="000000">
                <a:alpha val="39999"/>
              </a:srgbClr>
            </a:outerShdw>
          </a:effectLst>
        </p:spPr>
        <p:txBody>
          <a:bodyPr lIns="45718" tIns="45718" rIns="45718" bIns="45718" anchor="ctr"/>
          <a:lstStyle/>
          <a:p>
            <a:pPr algn="ctr">
              <a:defRPr sz="900">
                <a:solidFill>
                  <a:srgbClr val="FFFFFF"/>
                </a:solidFill>
              </a:defRPr>
            </a:pPr>
          </a:p>
        </p:txBody>
      </p:sp>
      <p:sp>
        <p:nvSpPr>
          <p:cNvPr id="191" name="Rectangle"/>
          <p:cNvSpPr/>
          <p:nvPr/>
        </p:nvSpPr>
        <p:spPr>
          <a:xfrm>
            <a:off x="-28575" y="-57150"/>
            <a:ext cx="12220575" cy="6858000"/>
          </a:xfrm>
          <a:prstGeom prst="rect">
            <a:avLst/>
          </a:prstGeom>
          <a:solidFill>
            <a:srgbClr val="CBDF5A"/>
          </a:solidFill>
          <a:ln w="12700">
            <a:miter lim="400000"/>
          </a:ln>
          <a:effectLst>
            <a:outerShdw sx="100000" sy="100000" kx="0" ky="0" algn="b" rotWithShape="0" blurRad="736600" dist="635000" dir="8100000">
              <a:srgbClr val="000000">
                <a:alpha val="26998"/>
              </a:srgbClr>
            </a:outerShdw>
          </a:effectLst>
        </p:spPr>
        <p:txBody>
          <a:bodyPr lIns="45718" tIns="45718" rIns="45718" bIns="45718" anchor="b"/>
          <a:lstStyle/>
          <a:p>
            <a:pPr defTabSz="227012">
              <a:defRPr sz="4700">
                <a:solidFill>
                  <a:srgbClr val="FFFFFF"/>
                </a:solidFill>
                <a:latin typeface="Open Sans"/>
                <a:ea typeface="Open Sans"/>
                <a:cs typeface="Open Sans"/>
                <a:sym typeface="Open Sans"/>
              </a:defRPr>
            </a:pPr>
          </a:p>
        </p:txBody>
      </p:sp>
      <p:pic>
        <p:nvPicPr>
          <p:cNvPr id="192" name="image.jpeg" descr="image.jpeg"/>
          <p:cNvPicPr>
            <a:picLocks noChangeAspect="1"/>
          </p:cNvPicPr>
          <p:nvPr/>
        </p:nvPicPr>
        <p:blipFill>
          <a:blip r:embed="rId2">
            <a:extLst/>
          </a:blip>
          <a:stretch>
            <a:fillRect/>
          </a:stretch>
        </p:blipFill>
        <p:spPr>
          <a:xfrm>
            <a:off x="6178550" y="4756150"/>
            <a:ext cx="5935663" cy="2024063"/>
          </a:xfrm>
          <a:prstGeom prst="rect">
            <a:avLst/>
          </a:prstGeom>
          <a:ln w="57150">
            <a:solidFill>
              <a:srgbClr val="424249"/>
            </a:solidFill>
          </a:ln>
        </p:spPr>
      </p:pic>
      <p:sp>
        <p:nvSpPr>
          <p:cNvPr id="193" name="Rectangle"/>
          <p:cNvSpPr/>
          <p:nvPr/>
        </p:nvSpPr>
        <p:spPr>
          <a:xfrm>
            <a:off x="7980362" y="103187"/>
            <a:ext cx="2808288" cy="4244976"/>
          </a:xfrm>
          <a:prstGeom prst="rect">
            <a:avLst/>
          </a:prstGeom>
          <a:solidFill>
            <a:srgbClr val="B4CB27"/>
          </a:solidFill>
          <a:ln w="12700">
            <a:miter lim="400000"/>
          </a:ln>
          <a:effectLst>
            <a:outerShdw sx="100000" sy="100000" kx="0" ky="0" algn="b" rotWithShape="0" blurRad="736600" dist="635000" dir="8100000">
              <a:srgbClr val="000000">
                <a:alpha val="26998"/>
              </a:srgbClr>
            </a:outerShdw>
          </a:effectLst>
        </p:spPr>
        <p:txBody>
          <a:bodyPr lIns="45718" tIns="45718" rIns="45718" bIns="45718" anchor="b"/>
          <a:lstStyle/>
          <a:p>
            <a:pPr defTabSz="227012">
              <a:defRPr sz="4700">
                <a:solidFill>
                  <a:srgbClr val="CBDF5A"/>
                </a:solidFill>
                <a:latin typeface="Open Sans"/>
                <a:ea typeface="Open Sans"/>
                <a:cs typeface="Open Sans"/>
                <a:sym typeface="Open Sans"/>
              </a:defRPr>
            </a:pPr>
          </a:p>
        </p:txBody>
      </p:sp>
      <p:sp>
        <p:nvSpPr>
          <p:cNvPr id="194" name="Nábor 2021"/>
          <p:cNvSpPr txBox="1"/>
          <p:nvPr/>
        </p:nvSpPr>
        <p:spPr>
          <a:xfrm>
            <a:off x="8170544" y="57150"/>
            <a:ext cx="2427924" cy="1742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227012">
              <a:defRPr b="1" sz="5400">
                <a:solidFill>
                  <a:srgbClr val="FFFFFF"/>
                </a:solidFill>
                <a:latin typeface="Myriad Pro black"/>
                <a:ea typeface="Myriad Pro black"/>
                <a:cs typeface="Myriad Pro black"/>
                <a:sym typeface="Myriad Pro black"/>
              </a:defRPr>
            </a:pPr>
            <a:r>
              <a:t>Nábor 20</a:t>
            </a:r>
            <a:r>
              <a:t>2</a:t>
            </a:r>
            <a:r>
              <a:t>1</a:t>
            </a:r>
          </a:p>
        </p:txBody>
      </p:sp>
      <p:pic>
        <p:nvPicPr>
          <p:cNvPr id="195" name="image.png" descr="image.png"/>
          <p:cNvPicPr>
            <a:picLocks noChangeAspect="1"/>
          </p:cNvPicPr>
          <p:nvPr/>
        </p:nvPicPr>
        <p:blipFill>
          <a:blip r:embed="rId3">
            <a:extLst/>
          </a:blip>
          <a:stretch>
            <a:fillRect/>
          </a:stretch>
        </p:blipFill>
        <p:spPr>
          <a:xfrm>
            <a:off x="8124825" y="2928937"/>
            <a:ext cx="2654300" cy="1000126"/>
          </a:xfrm>
          <a:prstGeom prst="rect">
            <a:avLst/>
          </a:prstGeom>
          <a:ln w="12700">
            <a:miter lim="400000"/>
          </a:ln>
        </p:spPr>
      </p:pic>
      <p:sp>
        <p:nvSpPr>
          <p:cNvPr id="196" name="Forma spolupráce:…"/>
          <p:cNvSpPr txBox="1"/>
          <p:nvPr/>
        </p:nvSpPr>
        <p:spPr>
          <a:xfrm>
            <a:off x="590232" y="366712"/>
            <a:ext cx="4588511" cy="891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800"/>
            </a:pPr>
            <a:r>
              <a:t>Forma spolupráce:</a:t>
            </a:r>
            <a:endParaRPr sz="3600">
              <a:latin typeface="Myriad Pro"/>
              <a:ea typeface="Myriad Pro"/>
              <a:cs typeface="Myriad Pro"/>
              <a:sym typeface="Myriad Pro"/>
            </a:endParaRPr>
          </a:p>
          <a:p>
            <a:pPr algn="ctr">
              <a:defRPr b="1" sz="2400"/>
            </a:pPr>
            <a:r>
              <a:t>Dohoda o vykonaní práce</a:t>
            </a:r>
          </a:p>
        </p:txBody>
      </p:sp>
      <p:sp>
        <p:nvSpPr>
          <p:cNvPr id="197" name="… pokrýva zdravotné, sociálne aj daňové odvody…"/>
          <p:cNvSpPr txBox="1"/>
          <p:nvPr/>
        </p:nvSpPr>
        <p:spPr>
          <a:xfrm>
            <a:off x="358457" y="1985962"/>
            <a:ext cx="5050474" cy="374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a:latin typeface="Myriad Pro black"/>
                <a:ea typeface="Myriad Pro black"/>
                <a:cs typeface="Myriad Pro black"/>
                <a:sym typeface="Myriad Pro black"/>
              </a:defRPr>
            </a:pPr>
            <a:r>
              <a:t>… pokrýva zdravotné, sociálne aj daňové odvody</a:t>
            </a:r>
          </a:p>
          <a:p>
            <a:pPr>
              <a:defRPr sz="2000">
                <a:latin typeface="Myriad Pro black"/>
                <a:ea typeface="Myriad Pro black"/>
                <a:cs typeface="Myriad Pro black"/>
                <a:sym typeface="Myriad Pro black"/>
              </a:defRPr>
            </a:pPr>
          </a:p>
          <a:p>
            <a:pPr>
              <a:buSzPct val="100000"/>
              <a:buFont typeface="Arial"/>
              <a:buChar char="•"/>
              <a:defRPr b="1" sz="2000">
                <a:latin typeface="Myriad Pro black"/>
                <a:ea typeface="Myriad Pro black"/>
                <a:cs typeface="Myriad Pro black"/>
                <a:sym typeface="Myriad Pro black"/>
              </a:defRPr>
            </a:pPr>
            <a:r>
              <a:t>80 % z odmeny </a:t>
            </a:r>
            <a:r>
              <a:rPr b="0"/>
              <a:t>za získaného poistenca sa vypláca formou zálohy </a:t>
            </a:r>
            <a:r>
              <a:t>ihneď po zaevidovaní </a:t>
            </a:r>
            <a:r>
              <a:rPr b="0"/>
              <a:t>do systému Union zdravotnej poisťovne</a:t>
            </a:r>
          </a:p>
          <a:p>
            <a:pPr>
              <a:defRPr sz="2000">
                <a:latin typeface="Myriad Pro black"/>
                <a:ea typeface="Myriad Pro black"/>
                <a:cs typeface="Myriad Pro black"/>
                <a:sym typeface="Myriad Pro black"/>
              </a:defRPr>
            </a:pPr>
          </a:p>
          <a:p>
            <a:pPr>
              <a:buSzPct val="100000"/>
              <a:buFont typeface="Arial"/>
              <a:buChar char="•"/>
              <a:defRPr b="1" sz="2000">
                <a:latin typeface="Myriad Pro black"/>
                <a:ea typeface="Myriad Pro black"/>
                <a:cs typeface="Myriad Pro black"/>
                <a:sym typeface="Myriad Pro black"/>
              </a:defRPr>
            </a:pPr>
            <a:r>
              <a:t>20</a:t>
            </a:r>
            <a:r>
              <a:t> </a:t>
            </a:r>
            <a:r>
              <a:t>% z odmeny </a:t>
            </a:r>
            <a:r>
              <a:rPr b="0"/>
              <a:t>za získaného poistenca sa vypláca </a:t>
            </a:r>
            <a:r>
              <a:t>po potvrdení prihlášky z Úradu pre dohľad nad zdravotnou starostlivosťou</a:t>
            </a:r>
          </a:p>
        </p:txBody>
      </p:sp>
      <p:grpSp>
        <p:nvGrpSpPr>
          <p:cNvPr id="200" name="Group"/>
          <p:cNvGrpSpPr/>
          <p:nvPr/>
        </p:nvGrpSpPr>
        <p:grpSpPr>
          <a:xfrm>
            <a:off x="487362" y="366712"/>
            <a:ext cx="293688" cy="271463"/>
            <a:chOff x="0" y="0"/>
            <a:chExt cx="293687" cy="271462"/>
          </a:xfrm>
        </p:grpSpPr>
        <p:sp>
          <p:nvSpPr>
            <p:cNvPr id="198" name="Line"/>
            <p:cNvSpPr/>
            <p:nvPr/>
          </p:nvSpPr>
          <p:spPr>
            <a:xfrm>
              <a:off x="0" y="-1"/>
              <a:ext cx="293688" cy="1"/>
            </a:xfrm>
            <a:prstGeom prst="line">
              <a:avLst/>
            </a:prstGeom>
            <a:noFill/>
            <a:ln w="107950" cap="sq">
              <a:solidFill>
                <a:srgbClr val="000000"/>
              </a:solidFill>
              <a:prstDash val="solid"/>
              <a:bevel/>
            </a:ln>
            <a:effectLst/>
          </p:spPr>
          <p:txBody>
            <a:bodyPr wrap="square" lIns="45719" tIns="45719" rIns="45719" bIns="45719" numCol="1" anchor="t">
              <a:noAutofit/>
            </a:bodyPr>
            <a:lstStyle/>
            <a:p>
              <a:pPr/>
            </a:p>
          </p:txBody>
        </p:sp>
        <p:sp>
          <p:nvSpPr>
            <p:cNvPr id="199" name="Line"/>
            <p:cNvSpPr/>
            <p:nvPr/>
          </p:nvSpPr>
          <p:spPr>
            <a:xfrm flipV="1">
              <a:off x="0" y="0"/>
              <a:ext cx="1" cy="271463"/>
            </a:xfrm>
            <a:prstGeom prst="line">
              <a:avLst/>
            </a:prstGeom>
            <a:noFill/>
            <a:ln w="107950" cap="sq">
              <a:solidFill>
                <a:srgbClr val="000000"/>
              </a:solidFill>
              <a:prstDash val="solid"/>
              <a:bevel/>
            </a:ln>
            <a:effectLst/>
          </p:spPr>
          <p:txBody>
            <a:bodyPr wrap="square" lIns="45719" tIns="45719" rIns="45719" bIns="45719" numCol="1" anchor="t">
              <a:noAutofit/>
            </a:bodyPr>
            <a:lstStyle/>
            <a:p>
              <a:pPr/>
            </a:p>
          </p:txBody>
        </p:sp>
      </p:grpSp>
      <p:grpSp>
        <p:nvGrpSpPr>
          <p:cNvPr id="203" name="Group"/>
          <p:cNvGrpSpPr/>
          <p:nvPr/>
        </p:nvGrpSpPr>
        <p:grpSpPr>
          <a:xfrm>
            <a:off x="5073649" y="1049337"/>
            <a:ext cx="314009" cy="314008"/>
            <a:chOff x="0" y="0"/>
            <a:chExt cx="314007" cy="314007"/>
          </a:xfrm>
        </p:grpSpPr>
        <p:sp>
          <p:nvSpPr>
            <p:cNvPr id="201" name="Line"/>
            <p:cNvSpPr/>
            <p:nvPr/>
          </p:nvSpPr>
          <p:spPr>
            <a:xfrm flipH="1">
              <a:off x="314007" y="0"/>
              <a:ext cx="1" cy="300038"/>
            </a:xfrm>
            <a:prstGeom prst="line">
              <a:avLst/>
            </a:prstGeom>
            <a:noFill/>
            <a:ln w="107950" cap="sq">
              <a:solidFill>
                <a:srgbClr val="000000"/>
              </a:solidFill>
              <a:prstDash val="solid"/>
              <a:bevel/>
            </a:ln>
            <a:effectLst/>
          </p:spPr>
          <p:txBody>
            <a:bodyPr wrap="square" lIns="45719" tIns="45719" rIns="45719" bIns="45719" numCol="1" anchor="t">
              <a:noAutofit/>
            </a:bodyPr>
            <a:lstStyle/>
            <a:p>
              <a:pPr/>
            </a:p>
          </p:txBody>
        </p:sp>
        <p:sp>
          <p:nvSpPr>
            <p:cNvPr id="202" name="Line"/>
            <p:cNvSpPr/>
            <p:nvPr/>
          </p:nvSpPr>
          <p:spPr>
            <a:xfrm flipH="1" flipV="1">
              <a:off x="0" y="314007"/>
              <a:ext cx="304800" cy="1"/>
            </a:xfrm>
            <a:prstGeom prst="line">
              <a:avLst/>
            </a:prstGeom>
            <a:noFill/>
            <a:ln w="107950" cap="sq">
              <a:solidFill>
                <a:srgbClr val="000000"/>
              </a:solidFill>
              <a:prstDash val="solid"/>
              <a:bevel/>
            </a:ln>
            <a:effectLst/>
          </p:spPr>
          <p:txBody>
            <a:bodyPr wrap="square" lIns="45719" tIns="45719" rIns="45719" bIns="45719" numCol="1" anchor="t">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Double-click to edit"/>
          <p:cNvSpPr txBox="1"/>
          <p:nvPr>
            <p:ph type="body" idx="4294967295"/>
          </p:nvPr>
        </p:nvSpPr>
        <p:spPr>
          <a:xfrm>
            <a:off x="4064000" y="0"/>
            <a:ext cx="8128000" cy="6858000"/>
          </a:xfrm>
          <a:prstGeom prst="rect">
            <a:avLst/>
          </a:prstGeom>
        </p:spPr>
        <p:txBody>
          <a:bodyPr lIns="45719" tIns="45719" rIns="45719" bIns="45719">
            <a:normAutofit fontScale="100000" lnSpcReduction="0"/>
          </a:bodyPr>
          <a:lstStyle/>
          <a:p>
            <a:pPr/>
          </a:p>
        </p:txBody>
      </p:sp>
      <p:sp>
        <p:nvSpPr>
          <p:cNvPr id="206" name="Rectangle"/>
          <p:cNvSpPr/>
          <p:nvPr/>
        </p:nvSpPr>
        <p:spPr>
          <a:xfrm>
            <a:off x="-1588" y="0"/>
            <a:ext cx="12192001" cy="6856413"/>
          </a:xfrm>
          <a:prstGeom prst="rect">
            <a:avLst/>
          </a:prstGeom>
          <a:solidFill>
            <a:srgbClr val="B4CB27"/>
          </a:solidFill>
          <a:ln w="12700">
            <a:miter lim="400000"/>
          </a:ln>
          <a:effectLst>
            <a:outerShdw sx="100000" sy="100000" kx="0" ky="0" algn="b" rotWithShape="0" blurRad="317500" dist="127000" dir="0">
              <a:srgbClr val="000000">
                <a:alpha val="39999"/>
              </a:srgbClr>
            </a:outerShdw>
          </a:effectLst>
        </p:spPr>
        <p:txBody>
          <a:bodyPr lIns="45718" tIns="45718" rIns="45718" bIns="45718" anchor="ctr"/>
          <a:lstStyle/>
          <a:p>
            <a:pPr algn="ctr">
              <a:defRPr sz="900">
                <a:solidFill>
                  <a:srgbClr val="FFFFFF"/>
                </a:solidFill>
              </a:defRPr>
            </a:pPr>
          </a:p>
        </p:txBody>
      </p:sp>
      <p:sp>
        <p:nvSpPr>
          <p:cNvPr id="207" name="Rectangle"/>
          <p:cNvSpPr/>
          <p:nvPr/>
        </p:nvSpPr>
        <p:spPr>
          <a:xfrm>
            <a:off x="7937" y="0"/>
            <a:ext cx="12220576" cy="6926263"/>
          </a:xfrm>
          <a:prstGeom prst="rect">
            <a:avLst/>
          </a:prstGeom>
          <a:solidFill>
            <a:srgbClr val="CBDF5A"/>
          </a:solidFill>
          <a:ln w="12700">
            <a:miter lim="400000"/>
          </a:ln>
          <a:effectLst>
            <a:outerShdw sx="100000" sy="100000" kx="0" ky="0" algn="b" rotWithShape="0" blurRad="736600" dist="635000" dir="8100000">
              <a:srgbClr val="000000">
                <a:alpha val="26998"/>
              </a:srgbClr>
            </a:outerShdw>
          </a:effectLst>
        </p:spPr>
        <p:txBody>
          <a:bodyPr lIns="45718" tIns="45718" rIns="45718" bIns="45718" anchor="b"/>
          <a:lstStyle/>
          <a:p>
            <a:pPr defTabSz="227012">
              <a:defRPr sz="4700">
                <a:solidFill>
                  <a:srgbClr val="FFFFFF"/>
                </a:solidFill>
                <a:latin typeface="Open Sans"/>
                <a:ea typeface="Open Sans"/>
                <a:cs typeface="Open Sans"/>
                <a:sym typeface="Open Sans"/>
              </a:defRPr>
            </a:pPr>
          </a:p>
        </p:txBody>
      </p:sp>
      <p:sp>
        <p:nvSpPr>
          <p:cNvPr id="208" name="Ako s nami spolupracovať ?"/>
          <p:cNvSpPr txBox="1"/>
          <p:nvPr/>
        </p:nvSpPr>
        <p:spPr>
          <a:xfrm>
            <a:off x="-328931" y="357187"/>
            <a:ext cx="6333174" cy="49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700"/>
            </a:pPr>
            <a:r>
              <a:t>Ako s nami spolupracovať</a:t>
            </a:r>
            <a:r>
              <a:t> </a:t>
            </a:r>
            <a:r>
              <a:t>?</a:t>
            </a:r>
          </a:p>
        </p:txBody>
      </p:sp>
      <p:sp>
        <p:nvSpPr>
          <p:cNvPr id="209" name="Kontaktujte nás na dohodar.uzp@union.sk alebo telefonicky na tel. 02/208 15 610,…"/>
          <p:cNvSpPr txBox="1"/>
          <p:nvPr/>
        </p:nvSpPr>
        <p:spPr>
          <a:xfrm>
            <a:off x="202882" y="1270000"/>
            <a:ext cx="5847398" cy="5273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2">
              <a:defRPr b="1" sz="2000">
                <a:latin typeface="Myriad Pro "/>
                <a:ea typeface="Myriad Pro "/>
                <a:cs typeface="Myriad Pro "/>
                <a:sym typeface="Myriad Pro "/>
              </a:defRPr>
            </a:pPr>
            <a:r>
              <a:t>Kontaktujte nás na </a:t>
            </a:r>
            <a:r>
              <a:rPr u="sng">
                <a:solidFill>
                  <a:srgbClr val="0070C0"/>
                </a:solidFill>
                <a:latin typeface="Myriad Pro"/>
                <a:ea typeface="Myriad Pro"/>
                <a:cs typeface="Myriad Pro"/>
                <a:sym typeface="Myriad Pro"/>
              </a:rPr>
              <a:t>dohodar.uzp@union.sk </a:t>
            </a:r>
            <a:r>
              <a:t>alebo telefonicky na tel. </a:t>
            </a:r>
            <a:r>
              <a:rPr>
                <a:latin typeface="Myriad Pro"/>
                <a:ea typeface="Myriad Pro"/>
                <a:cs typeface="Myriad Pro"/>
                <a:sym typeface="Myriad Pro"/>
              </a:rPr>
              <a:t>02/208 15 610, </a:t>
            </a:r>
            <a:endParaRPr>
              <a:latin typeface="Myriad Pro"/>
              <a:ea typeface="Myriad Pro"/>
              <a:cs typeface="Myriad Pro"/>
              <a:sym typeface="Myriad Pro"/>
            </a:endParaRPr>
          </a:p>
          <a:p>
            <a:pPr lvl="2">
              <a:defRPr b="1" sz="2000">
                <a:latin typeface="Myriad Pro"/>
                <a:ea typeface="Myriad Pro"/>
                <a:cs typeface="Myriad Pro"/>
                <a:sym typeface="Myriad Pro"/>
              </a:defRPr>
            </a:pPr>
            <a:r>
              <a:t>02/208 15 616, 02/208 15 601 </a:t>
            </a:r>
          </a:p>
          <a:p>
            <a:pPr lvl="2">
              <a:defRPr b="1" sz="2000">
                <a:latin typeface="Myriad Pro"/>
                <a:ea typeface="Myriad Pro"/>
                <a:cs typeface="Myriad Pro"/>
                <a:sym typeface="Myriad Pro"/>
              </a:defRPr>
            </a:pPr>
          </a:p>
          <a:p>
            <a:pPr lvl="1" marL="857250" indent="-400050">
              <a:buSzPct val="100000"/>
              <a:buFont typeface="Arial"/>
              <a:buChar char="•"/>
              <a:defRPr b="1" sz="2000">
                <a:latin typeface="Myriad Pro"/>
                <a:ea typeface="Myriad Pro"/>
                <a:cs typeface="Myriad Pro"/>
                <a:sym typeface="Myriad Pro"/>
              </a:defRPr>
            </a:pPr>
            <a:r>
              <a:t>Následne Vám zašleme</a:t>
            </a:r>
            <a:r>
              <a:t> dohodu o pracovnej činnosti,</a:t>
            </a:r>
            <a:r>
              <a:t>ktorú je potrebné</a:t>
            </a:r>
            <a:r>
              <a:t> 2x </a:t>
            </a:r>
            <a:r>
              <a:t> vypísať a </a:t>
            </a:r>
            <a:r>
              <a:t>doručiť na centrálu UNION ZP</a:t>
            </a:r>
          </a:p>
          <a:p>
            <a:pPr lvl="1" marL="857250" indent="-400050">
              <a:buSzPct val="100000"/>
              <a:buFont typeface="Arial"/>
              <a:buChar char="•"/>
              <a:defRPr b="1" sz="2000">
                <a:latin typeface="Myriad Pro"/>
                <a:ea typeface="Myriad Pro"/>
                <a:cs typeface="Myriad Pro"/>
                <a:sym typeface="Myriad Pro"/>
              </a:defRPr>
            </a:pPr>
          </a:p>
          <a:p>
            <a:pPr lvl="1" marL="857250" indent="-400050">
              <a:buSzPct val="100000"/>
              <a:buFont typeface="Arial"/>
              <a:buChar char="•"/>
              <a:defRPr b="1" sz="2000">
                <a:latin typeface="Myriad Pro"/>
                <a:ea typeface="Myriad Pro"/>
                <a:cs typeface="Myriad Pro"/>
                <a:sym typeface="Myriad Pro"/>
              </a:defRPr>
            </a:pPr>
            <a:r>
              <a:t>Dátum začiatku výkonu práce obdržíte mailom</a:t>
            </a:r>
          </a:p>
          <a:p>
            <a:pPr lvl="1" marL="400050" indent="57150">
              <a:defRPr b="1" sz="2000">
                <a:latin typeface="Myriad Pro"/>
                <a:ea typeface="Myriad Pro"/>
                <a:cs typeface="Myriad Pro"/>
                <a:sym typeface="Myriad Pro"/>
              </a:defRPr>
            </a:pPr>
          </a:p>
          <a:p>
            <a:pPr lvl="1" marL="857250" indent="-400050">
              <a:buSzPct val="100000"/>
              <a:buFont typeface="Arial"/>
              <a:buChar char="•"/>
              <a:defRPr b="1" sz="2000">
                <a:latin typeface="Myriad Pro"/>
                <a:ea typeface="Myriad Pro"/>
                <a:cs typeface="Myriad Pro"/>
                <a:sym typeface="Myriad Pro"/>
              </a:defRPr>
            </a:pPr>
            <a:r>
              <a:t>Aktivujte si svoje online konto – bude Vám doručený link mailom</a:t>
            </a:r>
          </a:p>
          <a:p>
            <a:pPr lvl="1" marL="857250" indent="-400050">
              <a:buSzPct val="100000"/>
              <a:buFont typeface="Arial"/>
              <a:buChar char="•"/>
              <a:defRPr b="1" sz="2000">
                <a:latin typeface="Myriad Pro"/>
                <a:ea typeface="Myriad Pro"/>
                <a:cs typeface="Myriad Pro"/>
                <a:sym typeface="Myriad Pro"/>
              </a:defRPr>
            </a:pPr>
          </a:p>
          <a:p>
            <a:pPr lvl="1" marL="857250" indent="-400050">
              <a:buSzPct val="100000"/>
              <a:buFont typeface="Arial"/>
              <a:buChar char="•"/>
              <a:defRPr b="1" sz="2000">
                <a:latin typeface="Myriad Pro"/>
                <a:ea typeface="Myriad Pro"/>
                <a:cs typeface="Myriad Pro"/>
                <a:sym typeface="Myriad Pro"/>
              </a:defRPr>
            </a:pPr>
            <a:r>
              <a:t>Všetky ostatné informácie a materiály máte k dispozícii online </a:t>
            </a:r>
          </a:p>
        </p:txBody>
      </p:sp>
      <p:grpSp>
        <p:nvGrpSpPr>
          <p:cNvPr id="212" name="Group"/>
          <p:cNvGrpSpPr/>
          <p:nvPr/>
        </p:nvGrpSpPr>
        <p:grpSpPr>
          <a:xfrm>
            <a:off x="461962" y="311149"/>
            <a:ext cx="292101" cy="271464"/>
            <a:chOff x="0" y="0"/>
            <a:chExt cx="292100" cy="271462"/>
          </a:xfrm>
        </p:grpSpPr>
        <p:sp>
          <p:nvSpPr>
            <p:cNvPr id="210" name="Line"/>
            <p:cNvSpPr/>
            <p:nvPr/>
          </p:nvSpPr>
          <p:spPr>
            <a:xfrm>
              <a:off x="-1" y="-1"/>
              <a:ext cx="292102" cy="1"/>
            </a:xfrm>
            <a:prstGeom prst="line">
              <a:avLst/>
            </a:prstGeom>
            <a:noFill/>
            <a:ln w="107950" cap="sq">
              <a:solidFill>
                <a:srgbClr val="000000"/>
              </a:solidFill>
              <a:prstDash val="solid"/>
              <a:bevel/>
            </a:ln>
            <a:effectLst/>
          </p:spPr>
          <p:txBody>
            <a:bodyPr wrap="square" lIns="45719" tIns="45719" rIns="45719" bIns="45719" numCol="1" anchor="t">
              <a:noAutofit/>
            </a:bodyPr>
            <a:lstStyle/>
            <a:p>
              <a:pPr/>
            </a:p>
          </p:txBody>
        </p:sp>
        <p:sp>
          <p:nvSpPr>
            <p:cNvPr id="211" name="Line"/>
            <p:cNvSpPr/>
            <p:nvPr/>
          </p:nvSpPr>
          <p:spPr>
            <a:xfrm flipV="1">
              <a:off x="-1" y="0"/>
              <a:ext cx="1" cy="271463"/>
            </a:xfrm>
            <a:prstGeom prst="line">
              <a:avLst/>
            </a:prstGeom>
            <a:noFill/>
            <a:ln w="107950" cap="sq">
              <a:solidFill>
                <a:srgbClr val="000000"/>
              </a:solidFill>
              <a:prstDash val="solid"/>
              <a:bevel/>
            </a:ln>
            <a:effectLst/>
          </p:spPr>
          <p:txBody>
            <a:bodyPr wrap="square" lIns="45719" tIns="45719" rIns="45719" bIns="45719" numCol="1" anchor="t">
              <a:noAutofit/>
            </a:bodyPr>
            <a:lstStyle/>
            <a:p>
              <a:pPr/>
            </a:p>
          </p:txBody>
        </p:sp>
      </p:grpSp>
      <p:grpSp>
        <p:nvGrpSpPr>
          <p:cNvPr id="215" name="Group"/>
          <p:cNvGrpSpPr/>
          <p:nvPr/>
        </p:nvGrpSpPr>
        <p:grpSpPr>
          <a:xfrm>
            <a:off x="5105399" y="635000"/>
            <a:ext cx="314009" cy="298133"/>
            <a:chOff x="0" y="0"/>
            <a:chExt cx="314007" cy="298132"/>
          </a:xfrm>
        </p:grpSpPr>
        <p:sp>
          <p:nvSpPr>
            <p:cNvPr id="213" name="Line"/>
            <p:cNvSpPr/>
            <p:nvPr/>
          </p:nvSpPr>
          <p:spPr>
            <a:xfrm flipH="1">
              <a:off x="314007" y="0"/>
              <a:ext cx="1" cy="284163"/>
            </a:xfrm>
            <a:prstGeom prst="line">
              <a:avLst/>
            </a:prstGeom>
            <a:noFill/>
            <a:ln w="107950" cap="sq">
              <a:solidFill>
                <a:srgbClr val="000000"/>
              </a:solidFill>
              <a:prstDash val="solid"/>
              <a:bevel/>
            </a:ln>
            <a:effectLst/>
          </p:spPr>
          <p:txBody>
            <a:bodyPr wrap="square" lIns="45719" tIns="45719" rIns="45719" bIns="45719" numCol="1" anchor="t">
              <a:noAutofit/>
            </a:bodyPr>
            <a:lstStyle/>
            <a:p>
              <a:pPr/>
            </a:p>
          </p:txBody>
        </p:sp>
        <p:sp>
          <p:nvSpPr>
            <p:cNvPr id="214" name="Line"/>
            <p:cNvSpPr/>
            <p:nvPr/>
          </p:nvSpPr>
          <p:spPr>
            <a:xfrm flipH="1" flipV="1">
              <a:off x="0" y="298132"/>
              <a:ext cx="304800" cy="1"/>
            </a:xfrm>
            <a:prstGeom prst="line">
              <a:avLst/>
            </a:prstGeom>
            <a:noFill/>
            <a:ln w="107950" cap="sq">
              <a:solidFill>
                <a:srgbClr val="000000"/>
              </a:solidFill>
              <a:prstDash val="solid"/>
              <a:bevel/>
            </a:ln>
            <a:effectLst/>
          </p:spPr>
          <p:txBody>
            <a:bodyPr wrap="square" lIns="45719" tIns="45719" rIns="45719" bIns="45719" numCol="1" anchor="t">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7" name="image.png" descr="image.png"/>
          <p:cNvPicPr>
            <a:picLocks noChangeAspect="1"/>
          </p:cNvPicPr>
          <p:nvPr/>
        </p:nvPicPr>
        <p:blipFill>
          <a:blip r:embed="rId2">
            <a:extLst/>
          </a:blip>
          <a:stretch>
            <a:fillRect/>
          </a:stretch>
        </p:blipFill>
        <p:spPr>
          <a:xfrm>
            <a:off x="3670300" y="2530475"/>
            <a:ext cx="4832350" cy="6858000"/>
          </a:xfrm>
          <a:prstGeom prst="rect">
            <a:avLst/>
          </a:prstGeom>
          <a:ln w="12700">
            <a:miter lim="400000"/>
          </a:ln>
        </p:spPr>
      </p:pic>
      <p:sp>
        <p:nvSpPr>
          <p:cNvPr id="218" name="Ďakujeme"/>
          <p:cNvSpPr txBox="1"/>
          <p:nvPr>
            <p:ph type="title" idx="4294967295"/>
          </p:nvPr>
        </p:nvSpPr>
        <p:spPr>
          <a:xfrm>
            <a:off x="838200" y="898525"/>
            <a:ext cx="10363200" cy="1470025"/>
          </a:xfrm>
          <a:prstGeom prst="rect">
            <a:avLst/>
          </a:prstGeom>
        </p:spPr>
        <p:txBody>
          <a:bodyPr anchor="ctr">
            <a:normAutofit fontScale="100000" lnSpcReduction="0"/>
          </a:bodyPr>
          <a:lstStyle>
            <a:lvl1pPr algn="ctr" defTabSz="414718">
              <a:defRPr b="1" sz="9071">
                <a:solidFill>
                  <a:srgbClr val="424249"/>
                </a:solidFill>
                <a:latin typeface="Myriad Pro black"/>
                <a:ea typeface="Myriad Pro black"/>
                <a:cs typeface="Myriad Pro black"/>
                <a:sym typeface="Myriad Pro black"/>
              </a:defRPr>
            </a:lvl1pPr>
          </a:lstStyle>
          <a:p>
            <a:pPr/>
            <a:r>
              <a:t>Ďakujeme</a:t>
            </a:r>
          </a:p>
        </p:txBody>
      </p:sp>
      <p:pic>
        <p:nvPicPr>
          <p:cNvPr id="219" name="Obrázok, na ktorom je ClipArtPopis vygenerovaný s vysokou spoľahlivosťou" descr="Obrázok, na ktorom je ClipArtPopis vygenerovaný s vysokou spoľahlivosťou"/>
          <p:cNvPicPr>
            <a:picLocks noChangeAspect="1"/>
          </p:cNvPicPr>
          <p:nvPr/>
        </p:nvPicPr>
        <p:blipFill>
          <a:blip r:embed="rId3">
            <a:extLst/>
          </a:blip>
          <a:stretch>
            <a:fillRect/>
          </a:stretch>
        </p:blipFill>
        <p:spPr>
          <a:xfrm>
            <a:off x="1751012" y="5680075"/>
            <a:ext cx="2054226" cy="763588"/>
          </a:xfrm>
          <a:prstGeom prst="rect">
            <a:avLst/>
          </a:prstGeom>
          <a:ln w="12700">
            <a:miter lim="400000"/>
          </a:ln>
        </p:spPr>
      </p:pic>
      <p:pic>
        <p:nvPicPr>
          <p:cNvPr id="220" name="Obrázok, na ktorom je ClipArtPopis vygenerovaný s vysokou spoľahlivosťou" descr="Obrázok, na ktorom je ClipArtPopis vygenerovaný s vysokou spoľahlivosťou"/>
          <p:cNvPicPr>
            <a:picLocks noChangeAspect="1"/>
          </p:cNvPicPr>
          <p:nvPr/>
        </p:nvPicPr>
        <p:blipFill>
          <a:blip r:embed="rId4">
            <a:extLst/>
          </a:blip>
          <a:stretch>
            <a:fillRect/>
          </a:stretch>
        </p:blipFill>
        <p:spPr>
          <a:xfrm>
            <a:off x="8367712" y="5680075"/>
            <a:ext cx="2052638" cy="763588"/>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3" name="image.png" descr="image.png"/>
          <p:cNvPicPr>
            <a:picLocks noChangeAspect="1"/>
          </p:cNvPicPr>
          <p:nvPr/>
        </p:nvPicPr>
        <p:blipFill>
          <a:blip r:embed="rId2">
            <a:extLst/>
          </a:blip>
          <a:stretch>
            <a:fillRect/>
          </a:stretch>
        </p:blipFill>
        <p:spPr>
          <a:xfrm>
            <a:off x="4198937" y="0"/>
            <a:ext cx="12192001" cy="6856413"/>
          </a:xfrm>
          <a:prstGeom prst="rect">
            <a:avLst/>
          </a:prstGeom>
          <a:ln w="12700">
            <a:miter lim="400000"/>
          </a:ln>
        </p:spPr>
      </p:pic>
      <p:sp>
        <p:nvSpPr>
          <p:cNvPr id="54" name="PRÍLEŽITOSŤ…"/>
          <p:cNvSpPr txBox="1"/>
          <p:nvPr/>
        </p:nvSpPr>
        <p:spPr>
          <a:xfrm>
            <a:off x="1200149" y="1531937"/>
            <a:ext cx="10656889" cy="3926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spcBef>
                <a:spcPts val="300"/>
              </a:spcBef>
              <a:defRPr b="1" sz="2400">
                <a:solidFill>
                  <a:srgbClr val="424249"/>
                </a:solidFill>
              </a:defRPr>
            </a:pPr>
          </a:p>
          <a:p>
            <a:pPr algn="ctr">
              <a:spcBef>
                <a:spcPts val="300"/>
              </a:spcBef>
              <a:defRPr sz="4000">
                <a:solidFill>
                  <a:srgbClr val="424249"/>
                </a:solidFill>
                <a:latin typeface="Arial Black"/>
                <a:ea typeface="Arial Black"/>
                <a:cs typeface="Arial Black"/>
                <a:sym typeface="Arial Black"/>
              </a:defRPr>
            </a:pPr>
            <a:r>
              <a:t>PRÍLEŽITOSŤ</a:t>
            </a:r>
          </a:p>
          <a:p>
            <a:pPr algn="ctr">
              <a:spcBef>
                <a:spcPts val="300"/>
              </a:spcBef>
              <a:defRPr b="1" sz="2400">
                <a:solidFill>
                  <a:srgbClr val="424249"/>
                </a:solidFill>
              </a:defRPr>
            </a:pPr>
          </a:p>
          <a:p>
            <a:pPr>
              <a:spcBef>
                <a:spcPts val="300"/>
              </a:spcBef>
              <a:buClr>
                <a:srgbClr val="92D050"/>
              </a:buClr>
              <a:buSzPct val="150000"/>
              <a:buFont typeface="Arial"/>
              <a:buChar char="•"/>
              <a:defRPr b="1" sz="2400">
                <a:solidFill>
                  <a:srgbClr val="424249"/>
                </a:solidFill>
              </a:defRPr>
            </a:pPr>
            <a:r>
              <a:t> </a:t>
            </a:r>
            <a:r>
              <a:t>VšZP – počet poistencov k 31.12.2020 – 2,9 mil.</a:t>
            </a:r>
          </a:p>
          <a:p>
            <a:pPr lvl="1" indent="742950">
              <a:spcBef>
                <a:spcPts val="300"/>
              </a:spcBef>
              <a:defRPr b="1" sz="2400">
                <a:solidFill>
                  <a:srgbClr val="424249"/>
                </a:solidFill>
              </a:defRPr>
            </a:pPr>
            <a:r>
              <a:t> </a:t>
            </a:r>
            <a:r>
              <a:t>– 38% poistencov vo veku 20-49 rokov (1,1 mil.)</a:t>
            </a:r>
          </a:p>
          <a:p>
            <a:pPr>
              <a:spcBef>
                <a:spcPts val="300"/>
              </a:spcBef>
              <a:buClr>
                <a:srgbClr val="92D050"/>
              </a:buClr>
              <a:buSzPct val="150000"/>
              <a:buFont typeface="Arial"/>
              <a:buChar char="•"/>
              <a:defRPr b="1" sz="2400">
                <a:solidFill>
                  <a:srgbClr val="424249"/>
                </a:solidFill>
              </a:defRPr>
            </a:pPr>
            <a:r>
              <a:t> </a:t>
            </a:r>
            <a:r>
              <a:t>ZP Dôvera – počet poistencov k 31.12.2020 – 1,6 mil. </a:t>
            </a:r>
          </a:p>
          <a:p>
            <a:pPr>
              <a:spcBef>
                <a:spcPts val="300"/>
              </a:spcBef>
              <a:buClr>
                <a:srgbClr val="92D050"/>
              </a:buClr>
              <a:buSzPct val="150000"/>
              <a:buFont typeface="Arial"/>
              <a:buChar char="•"/>
              <a:defRPr b="1" sz="2400">
                <a:solidFill>
                  <a:srgbClr val="424249"/>
                </a:solidFill>
              </a:defRPr>
            </a:pPr>
            <a:r>
              <a:t> </a:t>
            </a:r>
            <a:r>
              <a:t>Union ZP - počet poistencov k 31.12.2020 – 0,6 mil.                           </a:t>
            </a:r>
          </a:p>
          <a:p>
            <a:pPr algn="ctr">
              <a:spcBef>
                <a:spcPts val="300"/>
              </a:spcBef>
              <a:defRPr sz="2000">
                <a:solidFill>
                  <a:srgbClr val="424249"/>
                </a:solidFill>
              </a:defRPr>
            </a:pPr>
          </a:p>
        </p:txBody>
      </p:sp>
      <p:grpSp>
        <p:nvGrpSpPr>
          <p:cNvPr id="57" name="Group"/>
          <p:cNvGrpSpPr/>
          <p:nvPr/>
        </p:nvGrpSpPr>
        <p:grpSpPr>
          <a:xfrm>
            <a:off x="609600" y="368618"/>
            <a:ext cx="10972800" cy="1183639"/>
            <a:chOff x="0" y="0"/>
            <a:chExt cx="10972800" cy="1183638"/>
          </a:xfrm>
        </p:grpSpPr>
        <p:sp>
          <p:nvSpPr>
            <p:cNvPr id="55" name="Rectangle"/>
            <p:cNvSpPr/>
            <p:nvPr/>
          </p:nvSpPr>
          <p:spPr>
            <a:xfrm>
              <a:off x="0" y="20318"/>
              <a:ext cx="10972800" cy="1143002"/>
            </a:xfrm>
            <a:prstGeom prst="rect">
              <a:avLst/>
            </a:prstGeom>
            <a:solidFill>
              <a:srgbClr val="92D050"/>
            </a:solidFill>
            <a:ln w="12700" cap="flat">
              <a:noFill/>
              <a:miter lim="400000"/>
            </a:ln>
            <a:effectLst/>
          </p:spPr>
          <p:txBody>
            <a:bodyPr wrap="square" lIns="45718" tIns="45718" rIns="45718" bIns="45718" numCol="1" anchor="ctr">
              <a:noAutofit/>
            </a:bodyPr>
            <a:lstStyle/>
            <a:p>
              <a:pPr algn="ctr" defTabSz="749300">
                <a:defRPr b="1" sz="3600"/>
              </a:pPr>
            </a:p>
          </p:txBody>
        </p:sp>
        <p:sp>
          <p:nvSpPr>
            <p:cNvPr id="56" name="PRIDAJTE SA  K POISŤOVNI, KTORÁ VÁM ROZUMIE"/>
            <p:cNvSpPr txBox="1"/>
            <p:nvPr/>
          </p:nvSpPr>
          <p:spPr>
            <a:xfrm>
              <a:off x="0" y="0"/>
              <a:ext cx="10972800" cy="11836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defTabSz="749300">
                <a:defRPr b="1" sz="3600"/>
              </a:lvl1pPr>
            </a:lstStyle>
            <a:p>
              <a:pPr/>
              <a:r>
                <a:t>PRIDAJTE SA  K POISŤOVNI, KTORÁ VÁM ROZUMIE</a:t>
              </a:r>
            </a:p>
          </p:txBody>
        </p:sp>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9" name="Rectangle"/>
          <p:cNvSpPr/>
          <p:nvPr/>
        </p:nvSpPr>
        <p:spPr>
          <a:xfrm>
            <a:off x="0" y="625475"/>
            <a:ext cx="9542021" cy="1082675"/>
          </a:xfrm>
          <a:prstGeom prst="rect">
            <a:avLst/>
          </a:prstGeom>
          <a:blipFill>
            <a:blip r:embed="rId3"/>
            <a:stretch>
              <a:fillRect/>
            </a:stretch>
          </a:blipFill>
          <a:ln w="12700">
            <a:miter lim="400000"/>
          </a:ln>
          <a:effectLst>
            <a:outerShdw sx="100000" sy="100000" kx="0" ky="0" algn="b" rotWithShape="0" blurRad="38100" dist="23000" dir="5400000">
              <a:srgbClr val="000000">
                <a:alpha val="34997"/>
              </a:srgbClr>
            </a:outerShdw>
          </a:effectLst>
        </p:spPr>
        <p:txBody>
          <a:bodyPr lIns="45718" tIns="45718" rIns="45718" bIns="45718" anchor="ctr"/>
          <a:lstStyle/>
          <a:p>
            <a:pPr>
              <a:defRPr>
                <a:solidFill>
                  <a:srgbClr val="333333"/>
                </a:solidFill>
                <a:latin typeface="Myriad Pro Light"/>
                <a:ea typeface="Myriad Pro Light"/>
                <a:cs typeface="Myriad Pro Light"/>
                <a:sym typeface="Myriad Pro Light"/>
              </a:defRPr>
            </a:pPr>
          </a:p>
        </p:txBody>
      </p:sp>
      <p:sp>
        <p:nvSpPr>
          <p:cNvPr id="60" name="Line"/>
          <p:cNvSpPr/>
          <p:nvPr/>
        </p:nvSpPr>
        <p:spPr>
          <a:xfrm flipH="1">
            <a:off x="723582" y="771525"/>
            <a:ext cx="1" cy="788988"/>
          </a:xfrm>
          <a:prstGeom prst="line">
            <a:avLst/>
          </a:prstGeom>
          <a:ln w="63500">
            <a:solidFill>
              <a:srgbClr val="FFFFFF"/>
            </a:solidFill>
          </a:ln>
        </p:spPr>
        <p:txBody>
          <a:bodyPr lIns="45719" rIns="45719"/>
          <a:lstStyle/>
          <a:p>
            <a:pPr/>
          </a:p>
        </p:txBody>
      </p:sp>
      <p:sp>
        <p:nvSpPr>
          <p:cNvPr id="61" name="PREČO Union?"/>
          <p:cNvSpPr txBox="1"/>
          <p:nvPr>
            <p:ph type="ctrTitle" idx="4294967295"/>
          </p:nvPr>
        </p:nvSpPr>
        <p:spPr>
          <a:xfrm>
            <a:off x="895350" y="911225"/>
            <a:ext cx="9099550" cy="787400"/>
          </a:xfrm>
          <a:prstGeom prst="rect">
            <a:avLst/>
          </a:prstGeom>
        </p:spPr>
        <p:txBody>
          <a:bodyPr>
            <a:normAutofit fontScale="100000" lnSpcReduction="0"/>
          </a:bodyPr>
          <a:lstStyle/>
          <a:p>
            <a:pPr algn="ctr" defTabSz="914400">
              <a:defRPr b="1" sz="4000">
                <a:solidFill>
                  <a:srgbClr val="FFFFFF"/>
                </a:solidFill>
                <a:latin typeface="Myriad Pro black"/>
                <a:ea typeface="Myriad Pro black"/>
                <a:cs typeface="Myriad Pro black"/>
                <a:sym typeface="Myriad Pro black"/>
              </a:defRPr>
            </a:pPr>
            <a:r>
              <a:t>PREČO Union</a:t>
            </a:r>
            <a:r>
              <a: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3" name="image.png" descr="image.png"/>
          <p:cNvPicPr>
            <a:picLocks noChangeAspect="1"/>
          </p:cNvPicPr>
          <p:nvPr/>
        </p:nvPicPr>
        <p:blipFill>
          <a:blip r:embed="rId2">
            <a:extLst/>
          </a:blip>
          <a:stretch>
            <a:fillRect/>
          </a:stretch>
        </p:blipFill>
        <p:spPr>
          <a:xfrm>
            <a:off x="4198937" y="0"/>
            <a:ext cx="12192001" cy="6856413"/>
          </a:xfrm>
          <a:prstGeom prst="rect">
            <a:avLst/>
          </a:prstGeom>
          <a:ln w="12700">
            <a:miter lim="400000"/>
          </a:ln>
        </p:spPr>
      </p:pic>
      <p:sp>
        <p:nvSpPr>
          <p:cNvPr id="64" name="Union poisťovňa, a.s. je inovatívnou poisťovňou…"/>
          <p:cNvSpPr txBox="1"/>
          <p:nvPr/>
        </p:nvSpPr>
        <p:spPr>
          <a:xfrm>
            <a:off x="1200149" y="666750"/>
            <a:ext cx="10656889" cy="75717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5750" indent="-285750">
              <a:defRPr b="1" sz="2400"/>
            </a:pPr>
            <a:r>
              <a:t>Union poisťovňa, a.s. je inovatívnou poisťovňou</a:t>
            </a:r>
          </a:p>
          <a:p>
            <a:pPr marL="285750" indent="-285750" algn="just">
              <a:defRPr sz="2400"/>
            </a:pPr>
            <a:r>
              <a:t>V oblasti cestovného poistenia ako aj priekopníkom v oblasti individuálneho</a:t>
            </a:r>
          </a:p>
          <a:p>
            <a:pPr marL="285750" indent="-285750" algn="just">
              <a:defRPr sz="2400"/>
            </a:pPr>
            <a:r>
              <a:t>zdravotného poistenia. Má silné postavenie vo vybraných segmentoch</a:t>
            </a:r>
          </a:p>
          <a:p>
            <a:pPr marL="285750" indent="-285750" algn="just">
              <a:defRPr sz="2400"/>
            </a:pPr>
            <a:r>
              <a:t>neživotného poistenia ako aj životného a individuálneho zdravotného poistenia.</a:t>
            </a:r>
          </a:p>
          <a:p>
            <a:pPr marL="285750" indent="-285750">
              <a:defRPr sz="2400"/>
            </a:pPr>
          </a:p>
          <a:p>
            <a:pPr marL="285750" indent="-285750">
              <a:defRPr b="1" sz="2400"/>
            </a:pPr>
            <a:r>
              <a:t>Union zdravotná poisťovňa, a. s.</a:t>
            </a:r>
          </a:p>
          <a:p>
            <a:pPr marL="285750" indent="-285750">
              <a:defRPr sz="2400"/>
            </a:pPr>
            <a:r>
              <a:t>je prvou zdravotnou poisťovňou na Slovensku, ktorej jediným akcionárom je</a:t>
            </a:r>
          </a:p>
          <a:p>
            <a:pPr marL="285750" indent="-285750">
              <a:defRPr sz="2400"/>
            </a:pPr>
            <a:r>
              <a:t>zahraničná spoločnosť Achmea B.V. Achmea je jednotkou na holandskom</a:t>
            </a:r>
          </a:p>
          <a:p>
            <a:pPr marL="285750" indent="-285750">
              <a:defRPr sz="2400"/>
            </a:pPr>
            <a:r>
              <a:t>poistnom trhu a jedným z lídrov v zdravotnom poistení. Celkovo pôsobí v 6</a:t>
            </a:r>
          </a:p>
          <a:p>
            <a:pPr marL="285750" indent="-285750">
              <a:defRPr sz="2400"/>
            </a:pPr>
            <a:r>
              <a:t>európskych krajinách.</a:t>
            </a:r>
          </a:p>
          <a:p>
            <a:pPr marL="285750" indent="-285750">
              <a:defRPr sz="2400"/>
            </a:pPr>
            <a:r>
              <a:t>V Union zdravotnej poisťovni využívame profesionálne skúsenosti skupiny Achmea</a:t>
            </a:r>
          </a:p>
          <a:p>
            <a:pPr marL="285750" indent="-285750">
              <a:defRPr sz="2400"/>
            </a:pPr>
            <a:r>
              <a:t>B.V., aby sme poistencom aj na slovenskom trhu zdravotného poistenia zabezpečili</a:t>
            </a:r>
          </a:p>
          <a:p>
            <a:pPr marL="285750" indent="-285750">
              <a:defRPr sz="2400"/>
            </a:pPr>
            <a:r>
              <a:t>prostredníctvom nového prístupu zdravotnú starostlivosť európskeho štandardu.</a:t>
            </a:r>
          </a:p>
          <a:p>
            <a:pPr marL="285750" indent="-285750" algn="ctr">
              <a:spcBef>
                <a:spcPts val="300"/>
              </a:spcBef>
              <a:defRPr b="1" sz="2400">
                <a:solidFill>
                  <a:srgbClr val="424249"/>
                </a:solidFill>
              </a:defRPr>
            </a:pPr>
          </a:p>
          <a:p>
            <a:pPr marL="285750" indent="-285750" algn="ctr">
              <a:spcBef>
                <a:spcPts val="300"/>
              </a:spcBef>
              <a:defRPr b="1" sz="2400">
                <a:solidFill>
                  <a:srgbClr val="424249"/>
                </a:solidFill>
              </a:defRPr>
            </a:pPr>
            <a:r>
              <a:t>    </a:t>
            </a:r>
          </a:p>
        </p:txBody>
      </p:sp>
      <p:pic>
        <p:nvPicPr>
          <p:cNvPr id="65" name="Obrázok, na ktorom je ClipArtPopis vygenerovaný s vysokou spoľahlivosťou" descr="Obrázok, na ktorom je ClipArtPopis vygenerovaný s vysokou spoľahlivosťou"/>
          <p:cNvPicPr>
            <a:picLocks noChangeAspect="1"/>
          </p:cNvPicPr>
          <p:nvPr/>
        </p:nvPicPr>
        <p:blipFill>
          <a:blip r:embed="rId3">
            <a:extLst/>
          </a:blip>
          <a:stretch>
            <a:fillRect/>
          </a:stretch>
        </p:blipFill>
        <p:spPr>
          <a:xfrm>
            <a:off x="3265487" y="5873750"/>
            <a:ext cx="2054226" cy="762000"/>
          </a:xfrm>
          <a:prstGeom prst="rect">
            <a:avLst/>
          </a:prstGeom>
          <a:ln w="12700">
            <a:miter lim="400000"/>
          </a:ln>
        </p:spPr>
      </p:pic>
      <p:pic>
        <p:nvPicPr>
          <p:cNvPr id="66" name="Obrázok, na ktorom je ClipArtPopis vygenerovaný s vysokou spoľahlivosťou" descr="Obrázok, na ktorom je ClipArtPopis vygenerovaný s vysokou spoľahlivosťou"/>
          <p:cNvPicPr>
            <a:picLocks noChangeAspect="1"/>
          </p:cNvPicPr>
          <p:nvPr/>
        </p:nvPicPr>
        <p:blipFill>
          <a:blip r:embed="rId4">
            <a:extLst/>
          </a:blip>
          <a:stretch>
            <a:fillRect/>
          </a:stretch>
        </p:blipFill>
        <p:spPr>
          <a:xfrm>
            <a:off x="6492875" y="5810250"/>
            <a:ext cx="2054225" cy="7620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8" name="image.png" descr="image.png"/>
          <p:cNvPicPr>
            <a:picLocks noChangeAspect="1"/>
          </p:cNvPicPr>
          <p:nvPr/>
        </p:nvPicPr>
        <p:blipFill>
          <a:blip r:embed="rId2">
            <a:extLst/>
          </a:blip>
          <a:stretch>
            <a:fillRect/>
          </a:stretch>
        </p:blipFill>
        <p:spPr>
          <a:xfrm>
            <a:off x="4295775" y="188912"/>
            <a:ext cx="12192000" cy="6856413"/>
          </a:xfrm>
          <a:prstGeom prst="rect">
            <a:avLst/>
          </a:prstGeom>
          <a:ln w="12700">
            <a:miter lim="400000"/>
          </a:ln>
        </p:spPr>
      </p:pic>
      <p:sp>
        <p:nvSpPr>
          <p:cNvPr id="69" name="Prečo si vybrať práve Union zdravotnú poisťovňu?…"/>
          <p:cNvSpPr txBox="1"/>
          <p:nvPr/>
        </p:nvSpPr>
        <p:spPr>
          <a:xfrm>
            <a:off x="1200149" y="1531937"/>
            <a:ext cx="10656889" cy="4130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spcBef>
                <a:spcPts val="300"/>
              </a:spcBef>
              <a:defRPr b="1" sz="2400">
                <a:solidFill>
                  <a:srgbClr val="424249"/>
                </a:solidFill>
              </a:defRPr>
            </a:pPr>
          </a:p>
          <a:p>
            <a:pPr algn="ctr">
              <a:defRPr b="1" sz="2400"/>
            </a:pPr>
          </a:p>
          <a:p>
            <a:pPr algn="ctr">
              <a:defRPr b="1" sz="2400"/>
            </a:pPr>
            <a:r>
              <a:t>Prečo si vybrať práve Union zdravotnú poisťovňu</a:t>
            </a:r>
            <a:r>
              <a:t>?</a:t>
            </a:r>
          </a:p>
          <a:p>
            <a:pPr algn="ctr">
              <a:defRPr b="1" sz="2400"/>
            </a:pPr>
          </a:p>
          <a:p>
            <a:pPr>
              <a:defRPr sz="2400"/>
            </a:pPr>
            <a:r>
              <a:t>    Union zdravotná poisťovňa ponúka svojim poistencom najširšiu ponuku zdravotných benefitov a to bez rozdielu veku, pohlavia, alebo dĺžky poistenia. Na Slovenskom trhu pôsobí už viac než desať rokov, pričom čerpá zo skúseností holandskej materskej spoločnosť </a:t>
            </a:r>
            <a:r>
              <a:rPr u="sng">
                <a:solidFill>
                  <a:srgbClr val="0000FF"/>
                </a:solidFill>
                <a:uFill>
                  <a:solidFill>
                    <a:srgbClr val="0000FF"/>
                  </a:solidFill>
                </a:uFill>
                <a:hlinkClick r:id="rId3" invalidUrl="" action="" tgtFrame="" tooltip="" history="1" highlightClick="0" endSnd="0"/>
              </a:rPr>
              <a:t>Achmea</a:t>
            </a:r>
            <a:r>
              <a:t> s 50-ročnou tradíciou. </a:t>
            </a:r>
          </a:p>
          <a:p>
            <a:pPr algn="ctr">
              <a:spcBef>
                <a:spcPts val="300"/>
              </a:spcBef>
              <a:defRPr b="1" sz="2400">
                <a:solidFill>
                  <a:srgbClr val="424249"/>
                </a:solidFill>
              </a:defRPr>
            </a:pPr>
            <a:r>
              <a:t>                    </a:t>
            </a:r>
          </a:p>
          <a:p>
            <a:pPr algn="ctr">
              <a:spcBef>
                <a:spcPts val="300"/>
              </a:spcBef>
              <a:defRPr sz="2000">
                <a:solidFill>
                  <a:srgbClr val="424249"/>
                </a:solidFill>
              </a:defRPr>
            </a:pPr>
          </a:p>
        </p:txBody>
      </p:sp>
      <p:grpSp>
        <p:nvGrpSpPr>
          <p:cNvPr id="72" name="Group"/>
          <p:cNvGrpSpPr/>
          <p:nvPr/>
        </p:nvGrpSpPr>
        <p:grpSpPr>
          <a:xfrm>
            <a:off x="609600" y="368618"/>
            <a:ext cx="10972800" cy="1183639"/>
            <a:chOff x="0" y="0"/>
            <a:chExt cx="10972800" cy="1183638"/>
          </a:xfrm>
        </p:grpSpPr>
        <p:sp>
          <p:nvSpPr>
            <p:cNvPr id="70" name="Rectangle"/>
            <p:cNvSpPr/>
            <p:nvPr/>
          </p:nvSpPr>
          <p:spPr>
            <a:xfrm>
              <a:off x="0" y="20318"/>
              <a:ext cx="10972800" cy="1143002"/>
            </a:xfrm>
            <a:prstGeom prst="rect">
              <a:avLst/>
            </a:prstGeom>
            <a:solidFill>
              <a:srgbClr val="92D050"/>
            </a:solidFill>
            <a:ln w="12700" cap="flat">
              <a:noFill/>
              <a:miter lim="400000"/>
            </a:ln>
            <a:effectLst/>
          </p:spPr>
          <p:txBody>
            <a:bodyPr wrap="square" lIns="45718" tIns="45718" rIns="45718" bIns="45718" numCol="1" anchor="ctr">
              <a:noAutofit/>
            </a:bodyPr>
            <a:lstStyle/>
            <a:p>
              <a:pPr algn="ctr" defTabSz="749300">
                <a:defRPr b="1" sz="3600"/>
              </a:pPr>
            </a:p>
          </p:txBody>
        </p:sp>
        <p:sp>
          <p:nvSpPr>
            <p:cNvPr id="71" name="PRIDAJTE SA  K POISŤOVNI, KTORÁ VÁM ROZUMIE"/>
            <p:cNvSpPr txBox="1"/>
            <p:nvPr/>
          </p:nvSpPr>
          <p:spPr>
            <a:xfrm>
              <a:off x="0" y="0"/>
              <a:ext cx="10972800" cy="11836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defTabSz="749300">
                <a:defRPr b="1" sz="3600"/>
              </a:lvl1pPr>
            </a:lstStyle>
            <a:p>
              <a:pPr/>
              <a:r>
                <a:t>PRIDAJTE SA  K POISŤOVNI, KTORÁ VÁM ROZUMIE</a:t>
              </a:r>
            </a:p>
          </p:txBody>
        </p:sp>
      </p:grpSp>
      <p:pic>
        <p:nvPicPr>
          <p:cNvPr id="73" name="Obrázok, na ktorom je ClipArtPopis vygenerovaný s vysokou spoľahlivosťou" descr="Obrázok, na ktorom je ClipArtPopis vygenerovaný s vysokou spoľahlivosťou"/>
          <p:cNvPicPr>
            <a:picLocks noChangeAspect="1"/>
          </p:cNvPicPr>
          <p:nvPr/>
        </p:nvPicPr>
        <p:blipFill>
          <a:blip r:embed="rId4">
            <a:extLst/>
          </a:blip>
          <a:stretch>
            <a:fillRect/>
          </a:stretch>
        </p:blipFill>
        <p:spPr>
          <a:xfrm>
            <a:off x="5232400" y="5326062"/>
            <a:ext cx="3081338" cy="114300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5" name="Viac ako 70 zdravotných benefitov od Unionu…"/>
          <p:cNvSpPr txBox="1"/>
          <p:nvPr/>
        </p:nvSpPr>
        <p:spPr>
          <a:xfrm>
            <a:off x="812482" y="1412875"/>
            <a:ext cx="7253924" cy="4244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800">
                <a:latin typeface="inherit"/>
                <a:ea typeface="inherit"/>
                <a:cs typeface="inherit"/>
                <a:sym typeface="inherit"/>
              </a:defRPr>
            </a:pPr>
            <a:r>
              <a:t>Viac ako 70 zdravotných benefitov od Unionu</a:t>
            </a:r>
          </a:p>
          <a:p>
            <a:pPr>
              <a:defRPr>
                <a:latin typeface="inherit"/>
                <a:ea typeface="inherit"/>
                <a:cs typeface="inherit"/>
                <a:sym typeface="inherit"/>
              </a:defRPr>
            </a:pPr>
          </a:p>
          <a:p>
            <a:pPr>
              <a:defRPr sz="2400">
                <a:solidFill>
                  <a:srgbClr val="747881"/>
                </a:solidFill>
                <a:latin typeface="Asap Regular"/>
                <a:ea typeface="Asap Regular"/>
                <a:cs typeface="Asap Regular"/>
                <a:sym typeface="Asap Regular"/>
              </a:defRPr>
            </a:pPr>
            <a:r>
              <a:t>Podobne ako lekári, ani </a:t>
            </a:r>
            <a:r>
              <a:rPr>
                <a:latin typeface="Asap Bold"/>
                <a:ea typeface="Asap Bold"/>
                <a:cs typeface="Asap Bold"/>
                <a:sym typeface="Asap Bold"/>
              </a:rPr>
              <a:t>zdravotné poisťovne nie sú všetky rovnaké</a:t>
            </a:r>
            <a:r>
              <a:t>. Správny výber zdravotného poistenia môže mať obrovský vplyv na vaše zdravie. Využite zdravotnú starostlivosť</a:t>
            </a:r>
            <a:r>
              <a:rPr>
                <a:latin typeface="Asap Bold"/>
                <a:ea typeface="Asap Bold"/>
                <a:cs typeface="Asap Bold"/>
                <a:sym typeface="Asap Bold"/>
              </a:rPr>
              <a:t> inšpirovanú vyspelým holandským zdravotníctvom</a:t>
            </a:r>
            <a:r>
              <a:t>. Pozrite si zdravotné benefity, ktoré pre vás zabezpečujeme </a:t>
            </a:r>
            <a:r>
              <a:rPr>
                <a:latin typeface="Asap Bold"/>
                <a:ea typeface="Asap Bold"/>
                <a:cs typeface="Asap Bold"/>
                <a:sym typeface="Asap Bold"/>
              </a:rPr>
              <a:t>v spolupráci s lekármi</a:t>
            </a:r>
            <a:r>
              <a:t>.</a:t>
            </a:r>
          </a:p>
          <a:p>
            <a:pPr>
              <a:defRPr sz="2400">
                <a:solidFill>
                  <a:srgbClr val="747881"/>
                </a:solidFill>
                <a:latin typeface="Asap Regular"/>
                <a:ea typeface="Asap Regular"/>
                <a:cs typeface="Asap Regular"/>
                <a:sym typeface="Asap Regular"/>
              </a:defRPr>
            </a:pPr>
            <a:r>
              <a:t>U nás je </a:t>
            </a:r>
            <a:r>
              <a:rPr>
                <a:latin typeface="Asap Bold"/>
                <a:ea typeface="Asap Bold"/>
                <a:cs typeface="Asap Bold"/>
                <a:sym typeface="Asap Bold"/>
              </a:rPr>
              <a:t>vaše zdravie a spokojnosť na prvom mieste.</a:t>
            </a:r>
            <a:endParaRPr>
              <a:latin typeface="Asap Bold"/>
              <a:ea typeface="Asap Bold"/>
              <a:cs typeface="Asap Bold"/>
              <a:sym typeface="Asap Bold"/>
            </a:endParaR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7" name="image.jpeg" descr="image.jpeg"/>
          <p:cNvPicPr>
            <a:picLocks noChangeAspect="1"/>
          </p:cNvPicPr>
          <p:nvPr/>
        </p:nvPicPr>
        <p:blipFill>
          <a:blip r:embed="rId2">
            <a:extLst/>
          </a:blip>
          <a:stretch>
            <a:fillRect/>
          </a:stretch>
        </p:blipFill>
        <p:spPr>
          <a:xfrm>
            <a:off x="8104187" y="849312"/>
            <a:ext cx="4016376" cy="6008688"/>
          </a:xfrm>
          <a:prstGeom prst="rect">
            <a:avLst/>
          </a:prstGeom>
          <a:ln w="12700">
            <a:miter lim="400000"/>
          </a:ln>
        </p:spPr>
      </p:pic>
      <p:sp>
        <p:nvSpPr>
          <p:cNvPr id="78" name="Široká škála výhod poskytovaná  vo viacerých oblastiach"/>
          <p:cNvSpPr txBox="1"/>
          <p:nvPr/>
        </p:nvSpPr>
        <p:spPr>
          <a:xfrm>
            <a:off x="585469" y="261937"/>
            <a:ext cx="10979787" cy="95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800">
                <a:solidFill>
                  <a:srgbClr val="424249"/>
                </a:solidFill>
              </a:defRPr>
            </a:pPr>
            <a:r>
              <a:t>Široká škála výhod poskytovaná </a:t>
            </a:r>
            <a:br/>
            <a:r>
              <a:t>vo viacerých oblastiach  </a:t>
            </a:r>
          </a:p>
        </p:txBody>
      </p:sp>
      <p:sp>
        <p:nvSpPr>
          <p:cNvPr id="79" name="príspevky na zdravotnú starostlivosť…"/>
          <p:cNvSpPr txBox="1"/>
          <p:nvPr/>
        </p:nvSpPr>
        <p:spPr>
          <a:xfrm>
            <a:off x="585469" y="1530350"/>
            <a:ext cx="6004562" cy="3774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lnSpc>
                <a:spcPct val="150000"/>
              </a:lnSpc>
              <a:buClr>
                <a:srgbClr val="BFD730"/>
              </a:buClr>
              <a:buSzPct val="150000"/>
              <a:buFont typeface="Arial"/>
              <a:buChar char="•"/>
              <a:defRPr b="1" sz="2400"/>
            </a:pPr>
            <a:r>
              <a:t>príspevky na zdravotnú starostlivosť</a:t>
            </a:r>
          </a:p>
          <a:p>
            <a:pPr marL="285750" indent="-285750">
              <a:lnSpc>
                <a:spcPct val="150000"/>
              </a:lnSpc>
              <a:buClr>
                <a:srgbClr val="BFD730"/>
              </a:buClr>
              <a:buSzPct val="150000"/>
              <a:buFont typeface="Arial"/>
              <a:buChar char="•"/>
              <a:defRPr b="1" sz="2400"/>
            </a:pPr>
            <a:r>
              <a:t>aktivity v oblasti prevencie a skríningu</a:t>
            </a:r>
          </a:p>
          <a:p>
            <a:pPr marL="285750" indent="-285750">
              <a:lnSpc>
                <a:spcPct val="150000"/>
              </a:lnSpc>
              <a:buClr>
                <a:srgbClr val="BFD730"/>
              </a:buClr>
              <a:buSzPct val="150000"/>
              <a:buFont typeface="Arial"/>
              <a:buChar char="•"/>
              <a:defRPr b="1" sz="2400"/>
            </a:pPr>
            <a:r>
              <a:t>príspevky na nadštandardné vyšetrenia a  očkovania</a:t>
            </a:r>
          </a:p>
          <a:p>
            <a:pPr marL="285750" indent="-285750">
              <a:lnSpc>
                <a:spcPct val="150000"/>
              </a:lnSpc>
              <a:buClr>
                <a:srgbClr val="BFD730"/>
              </a:buClr>
              <a:buSzPct val="150000"/>
              <a:buFont typeface="Arial"/>
              <a:buChar char="•"/>
              <a:defRPr b="1" sz="2400"/>
            </a:pPr>
            <a:r>
              <a:t>doplnkové služby</a:t>
            </a:r>
          </a:p>
          <a:p>
            <a:pPr marL="285750" indent="-285750">
              <a:lnSpc>
                <a:spcPct val="150000"/>
              </a:lnSpc>
              <a:buClr>
                <a:srgbClr val="BFD730"/>
              </a:buClr>
              <a:buSzPct val="150000"/>
              <a:buFont typeface="Arial"/>
              <a:buChar char="•"/>
              <a:defRPr b="1" sz="2400"/>
            </a:pPr>
            <a:r>
              <a:t>zľavy na  poistnom v Union poisťovni</a:t>
            </a:r>
          </a:p>
          <a:p>
            <a:pPr marL="285750" indent="-285750">
              <a:lnSpc>
                <a:spcPct val="150000"/>
              </a:lnSpc>
              <a:buClr>
                <a:srgbClr val="BFD730"/>
              </a:buClr>
              <a:buSzPct val="150000"/>
              <a:buFont typeface="Arial"/>
              <a:buChar char="•"/>
              <a:defRPr b="1" sz="2400"/>
            </a:pPr>
            <a:r>
              <a:t>zľavy  u  partnerov</a:t>
            </a:r>
          </a:p>
        </p:txBody>
      </p:sp>
      <p:sp>
        <p:nvSpPr>
          <p:cNvPr id="80" name="Line"/>
          <p:cNvSpPr/>
          <p:nvPr/>
        </p:nvSpPr>
        <p:spPr>
          <a:xfrm flipH="1">
            <a:off x="539749" y="360362"/>
            <a:ext cx="2" cy="787401"/>
          </a:xfrm>
          <a:prstGeom prst="line">
            <a:avLst/>
          </a:prstGeom>
          <a:ln w="63500">
            <a:solidFill>
              <a:srgbClr val="000000"/>
            </a:solidFill>
            <a:miter/>
          </a:ln>
        </p:spPr>
        <p:txBody>
          <a:bodyPr lIns="45719" rIns="45719"/>
          <a:lstStyle/>
          <a:p>
            <a:pPr/>
          </a:p>
        </p:txBody>
      </p:sp>
      <p:sp>
        <p:nvSpPr>
          <p:cNvPr id="81" name="Rectangle"/>
          <p:cNvSpPr/>
          <p:nvPr/>
        </p:nvSpPr>
        <p:spPr>
          <a:xfrm>
            <a:off x="11610975" y="0"/>
            <a:ext cx="581025" cy="6858000"/>
          </a:xfrm>
          <a:prstGeom prst="rect">
            <a:avLst/>
          </a:prstGeom>
          <a:solidFill>
            <a:srgbClr val="BFD730">
              <a:alpha val="50195"/>
            </a:srgbClr>
          </a:solidFill>
          <a:ln w="12700">
            <a:miter lim="400000"/>
          </a:ln>
        </p:spPr>
        <p:txBody>
          <a:bodyPr lIns="45718" tIns="45718" rIns="45718" bIns="45718" anchor="ctr"/>
          <a:lstStyle/>
          <a:p>
            <a:pPr algn="ctr">
              <a:defRPr>
                <a:solidFill>
                  <a:srgbClr val="424249"/>
                </a:solidFill>
              </a:defRPr>
            </a:pPr>
          </a:p>
        </p:txBody>
      </p:sp>
      <p:pic>
        <p:nvPicPr>
          <p:cNvPr id="82" name="image.png" descr="image.png"/>
          <p:cNvPicPr>
            <a:picLocks noChangeAspect="1"/>
          </p:cNvPicPr>
          <p:nvPr/>
        </p:nvPicPr>
        <p:blipFill>
          <a:blip r:embed="rId3">
            <a:extLst/>
          </a:blip>
          <a:stretch>
            <a:fillRect/>
          </a:stretch>
        </p:blipFill>
        <p:spPr>
          <a:xfrm>
            <a:off x="5337175" y="0"/>
            <a:ext cx="6273800" cy="685800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4" name="image.tif" descr="image.tif"/>
          <p:cNvPicPr>
            <a:picLocks noChangeAspect="1"/>
          </p:cNvPicPr>
          <p:nvPr/>
        </p:nvPicPr>
        <p:blipFill>
          <a:blip r:embed="rId2">
            <a:extLst/>
          </a:blip>
          <a:stretch>
            <a:fillRect/>
          </a:stretch>
        </p:blipFill>
        <p:spPr>
          <a:xfrm>
            <a:off x="7516812" y="0"/>
            <a:ext cx="4675188" cy="6858000"/>
          </a:xfrm>
          <a:prstGeom prst="rect">
            <a:avLst/>
          </a:prstGeom>
          <a:ln w="12700">
            <a:miter lim="400000"/>
          </a:ln>
        </p:spPr>
      </p:pic>
      <p:sp>
        <p:nvSpPr>
          <p:cNvPr id="85" name="Line"/>
          <p:cNvSpPr/>
          <p:nvPr/>
        </p:nvSpPr>
        <p:spPr>
          <a:xfrm flipH="1">
            <a:off x="246062" y="176212"/>
            <a:ext cx="1" cy="788988"/>
          </a:xfrm>
          <a:prstGeom prst="line">
            <a:avLst/>
          </a:prstGeom>
          <a:ln w="63500">
            <a:solidFill>
              <a:srgbClr val="000000"/>
            </a:solidFill>
            <a:miter/>
          </a:ln>
        </p:spPr>
        <p:txBody>
          <a:bodyPr lIns="45719" rIns="45719"/>
          <a:lstStyle/>
          <a:p>
            <a:pPr/>
          </a:p>
        </p:txBody>
      </p:sp>
      <p:sp>
        <p:nvSpPr>
          <p:cNvPr id="86" name="… TOP …"/>
          <p:cNvSpPr txBox="1"/>
          <p:nvPr/>
        </p:nvSpPr>
        <p:spPr>
          <a:xfrm>
            <a:off x="291782" y="309562"/>
            <a:ext cx="7022149"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800"/>
            </a:lvl1pPr>
          </a:lstStyle>
          <a:p>
            <a:pPr/>
            <a:r>
              <a:t>… TOP …</a:t>
            </a:r>
          </a:p>
        </p:txBody>
      </p:sp>
      <p:sp>
        <p:nvSpPr>
          <p:cNvPr id="87" name="Príspevok 100 EUR na zuby pre deti aj dospelých"/>
          <p:cNvSpPr txBox="1"/>
          <p:nvPr/>
        </p:nvSpPr>
        <p:spPr>
          <a:xfrm>
            <a:off x="361632" y="906462"/>
            <a:ext cx="6252211" cy="95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800"/>
            </a:pPr>
            <a:r>
              <a:t>Príspevok 100 EUR na z</a:t>
            </a:r>
            <a:r>
              <a:t>uby pre deti aj dospelých</a:t>
            </a:r>
          </a:p>
        </p:txBody>
      </p:sp>
      <p:sp>
        <p:nvSpPr>
          <p:cNvPr id="88" name="O príspevok 100 € na zuby môže požiadať každý náš poistenec. V prípade detí je podmienkou to, aby bol zákonný zástupca naším poistencom alebo mal aspoň podanú prihlášku na zmenu zdravotnej poisťovne."/>
          <p:cNvSpPr txBox="1"/>
          <p:nvPr/>
        </p:nvSpPr>
        <p:spPr>
          <a:xfrm>
            <a:off x="375919" y="1933575"/>
            <a:ext cx="7111049" cy="1310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000"/>
            </a:pPr>
            <a:r>
              <a:t>O príspevok 100 € na zuby môže požiadať každý náš poistenec</a:t>
            </a:r>
            <a:r>
              <a:t>. </a:t>
            </a:r>
            <a:r>
              <a:rPr b="0"/>
              <a:t>V prípade detí je podmienkou to, aby bol zákonný zástupca naším poistencom alebo mal aspoň podanú prihlášku na zmenu zdravotnej poisťovne.</a:t>
            </a:r>
          </a:p>
        </p:txBody>
      </p:sp>
      <p:sp>
        <p:nvSpPr>
          <p:cNvPr id="89" name="Príspevok je možné uplatniť na ošetrenia, pri ktorých vzniká doplatok, napríklad na plombovanie, trvalé ošetrenie/plnenie koreňových kanálikov, opravy zubných protéz, zubné korunky a mostíky pri použití štandardného materiálu.  Vlády SR č. 777/2004 Z. z."/>
          <p:cNvSpPr txBox="1"/>
          <p:nvPr/>
        </p:nvSpPr>
        <p:spPr>
          <a:xfrm>
            <a:off x="377507" y="3240087"/>
            <a:ext cx="7109461" cy="161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a:pPr>
            <a:r>
              <a:t>Príspevok je možné uplatniť na ošetrenia, pri ktorých vzniká doplatok</a:t>
            </a:r>
            <a:r>
              <a:t>, </a:t>
            </a:r>
            <a:r>
              <a:t>napríklad na </a:t>
            </a:r>
            <a:r>
              <a:rPr b="1"/>
              <a:t>plombovanie, trvalé ošetrenie/plnenie koreňových kanálikov, opravy zubných protéz, zubné korunky a mostíky pri použití štandardného materiálu. </a:t>
            </a:r>
            <a:r>
              <a:t> </a:t>
            </a:r>
            <a:r>
              <a:rPr u="sng">
                <a:solidFill>
                  <a:srgbClr val="0000FF"/>
                </a:solidFill>
                <a:uFill>
                  <a:solidFill>
                    <a:srgbClr val="0000FF"/>
                  </a:solidFill>
                </a:uFill>
                <a:hlinkClick r:id="rId3" invalidUrl="" action="" tgtFrame="" tooltip="" history="1" highlightClick="0" endSnd="0"/>
              </a:rPr>
              <a:t>Vlády </a:t>
            </a:r>
            <a:r>
              <a:rPr sz="1800" u="sng">
                <a:solidFill>
                  <a:srgbClr val="0000FF"/>
                </a:solidFill>
                <a:uFill>
                  <a:solidFill>
                    <a:srgbClr val="0000FF"/>
                  </a:solidFill>
                </a:uFill>
                <a:hlinkClick r:id="rId3" invalidUrl="" action="" tgtFrame="" tooltip="" history="1" highlightClick="0" endSnd="0"/>
              </a:rPr>
              <a:t>SR č. 777/2004 Z. z.</a:t>
            </a:r>
            <a:r>
              <a:rPr sz="1800"/>
              <a:t>.</a:t>
            </a:r>
          </a:p>
        </p:txBody>
      </p:sp>
      <p:sp>
        <p:nvSpPr>
          <p:cNvPr id="90" name="Navyše, príspevok môžete využiť aj na dentálnu hygienu nielen u nášho zmluvného zubára.…"/>
          <p:cNvSpPr txBox="1"/>
          <p:nvPr/>
        </p:nvSpPr>
        <p:spPr>
          <a:xfrm>
            <a:off x="361632" y="4781550"/>
            <a:ext cx="7285674" cy="2479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 </a:t>
            </a:r>
            <a:r>
              <a:rPr sz="2000"/>
              <a:t>Navyše, príspevok môžete využiť aj </a:t>
            </a:r>
            <a:r>
              <a:rPr b="1" sz="2000"/>
              <a:t>n</a:t>
            </a:r>
            <a:r>
              <a:rPr b="1" sz="2000"/>
              <a:t>a</a:t>
            </a:r>
            <a:r>
              <a:rPr b="1" sz="2000"/>
              <a:t> dentáln</a:t>
            </a:r>
            <a:r>
              <a:rPr b="1" sz="2000"/>
              <a:t>u </a:t>
            </a:r>
            <a:r>
              <a:rPr b="1" sz="2000"/>
              <a:t>hygienu</a:t>
            </a:r>
            <a:r>
              <a:rPr sz="2000"/>
              <a:t> nielen u nášho zmluvného zubára</a:t>
            </a:r>
            <a:r>
              <a:rPr sz="2000"/>
              <a:t>.</a:t>
            </a:r>
            <a:endParaRPr sz="2000"/>
          </a:p>
          <a:p>
            <a:pPr>
              <a:defRPr sz="2000">
                <a:solidFill>
                  <a:schemeClr val="accent1"/>
                </a:solidFill>
              </a:defRPr>
            </a:pPr>
            <a:r>
              <a:t>NOVINKA</a:t>
            </a:r>
          </a:p>
          <a:p>
            <a:pPr>
              <a:defRPr b="1" sz="2400"/>
            </a:pPr>
            <a:r>
              <a:t>Od 1.1.2021 </a:t>
            </a:r>
            <a:r>
              <a:rPr b="0"/>
              <a:t> je možné uplatniť príspevok aj na </a:t>
            </a:r>
            <a:r>
              <a:t>zubné strojčeky</a:t>
            </a:r>
            <a:r>
              <a:rPr b="0"/>
              <a:t> a za čeľustno-ortopedické výkony </a:t>
            </a:r>
            <a:r>
              <a:t>pre všetky deti do 18 rokov poistené u nás</a:t>
            </a:r>
            <a:endParaRPr>
              <a:latin typeface="Myriad Pro"/>
              <a:ea typeface="Myriad Pro"/>
              <a:cs typeface="Myriad Pro"/>
              <a:sym typeface="Myriad Pro"/>
            </a:endParaR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Motív Office">
  <a:themeElements>
    <a:clrScheme name="Motív Office">
      <a:dk1>
        <a:srgbClr val="000000"/>
      </a:dk1>
      <a:lt1>
        <a:srgbClr val="FFFFFF"/>
      </a:lt1>
      <a:dk2>
        <a:srgbClr val="A7A7A7"/>
      </a:dk2>
      <a:lt2>
        <a:srgbClr val="535353"/>
      </a:lt2>
      <a:accent1>
        <a:srgbClr val="D2232A"/>
      </a:accent1>
      <a:accent2>
        <a:srgbClr val="37B0C9"/>
      </a:accent2>
      <a:accent3>
        <a:srgbClr val="9BBB59"/>
      </a:accent3>
      <a:accent4>
        <a:srgbClr val="8064A2"/>
      </a:accent4>
      <a:accent5>
        <a:srgbClr val="4BACC6"/>
      </a:accent5>
      <a:accent6>
        <a:srgbClr val="F79646"/>
      </a:accent6>
      <a:hlink>
        <a:srgbClr val="0000FF"/>
      </a:hlink>
      <a:folHlink>
        <a:srgbClr val="FF00FF"/>
      </a:folHlink>
    </a:clrScheme>
    <a:fontScheme name="Motív Office">
      <a:majorFont>
        <a:latin typeface="Helvetica"/>
        <a:ea typeface="Helvetica"/>
        <a:cs typeface="Helvetica"/>
      </a:majorFont>
      <a:minorFont>
        <a:latin typeface="Avenir Roman"/>
        <a:ea typeface="Avenir Roman"/>
        <a:cs typeface="Avenir Roman"/>
      </a:minorFont>
    </a:fontScheme>
    <a:fmtScheme name="Motív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4999"/>
              </a:srgbClr>
            </a:outerShdw>
          </a:effectLst>
        </a:effectStyle>
        <a:effectStyle>
          <a:effectLst>
            <a:outerShdw sx="100000" sy="100000" kx="0" ky="0" algn="b" rotWithShape="0" blurRad="38100" dist="23000" dir="5400000">
              <a:srgbClr val="000000">
                <a:alpha val="34999"/>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24249"/>
        </a:solidFill>
        <a:ln w="25400" cap="flat">
          <a:solidFill>
            <a:schemeClr val="accent1"/>
          </a:solidFill>
          <a:prstDash val="solid"/>
          <a:round/>
        </a:ln>
        <a:effectLst>
          <a:outerShdw sx="100000" sy="100000" kx="0" ky="0" algn="b" rotWithShape="0" blurRad="38100" dist="23000" dir="5400000">
            <a:srgbClr val="000000">
              <a:alpha val="34999"/>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tív Office">
  <a:themeElements>
    <a:clrScheme name="Motív Office">
      <a:dk1>
        <a:srgbClr val="000000"/>
      </a:dk1>
      <a:lt1>
        <a:srgbClr val="FFFFFF"/>
      </a:lt1>
      <a:dk2>
        <a:srgbClr val="A7A7A7"/>
      </a:dk2>
      <a:lt2>
        <a:srgbClr val="535353"/>
      </a:lt2>
      <a:accent1>
        <a:srgbClr val="D2232A"/>
      </a:accent1>
      <a:accent2>
        <a:srgbClr val="37B0C9"/>
      </a:accent2>
      <a:accent3>
        <a:srgbClr val="9BBB59"/>
      </a:accent3>
      <a:accent4>
        <a:srgbClr val="8064A2"/>
      </a:accent4>
      <a:accent5>
        <a:srgbClr val="4BACC6"/>
      </a:accent5>
      <a:accent6>
        <a:srgbClr val="F79646"/>
      </a:accent6>
      <a:hlink>
        <a:srgbClr val="0000FF"/>
      </a:hlink>
      <a:folHlink>
        <a:srgbClr val="FF00FF"/>
      </a:folHlink>
    </a:clrScheme>
    <a:fontScheme name="Motív Office">
      <a:majorFont>
        <a:latin typeface="Helvetica"/>
        <a:ea typeface="Helvetica"/>
        <a:cs typeface="Helvetica"/>
      </a:majorFont>
      <a:minorFont>
        <a:latin typeface="Avenir Roman"/>
        <a:ea typeface="Avenir Roman"/>
        <a:cs typeface="Avenir Roman"/>
      </a:minorFont>
    </a:fontScheme>
    <a:fmtScheme name="Motív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4999"/>
              </a:srgbClr>
            </a:outerShdw>
          </a:effectLst>
        </a:effectStyle>
        <a:effectStyle>
          <a:effectLst>
            <a:outerShdw sx="100000" sy="100000" kx="0" ky="0" algn="b" rotWithShape="0" blurRad="38100" dist="23000" dir="5400000">
              <a:srgbClr val="000000">
                <a:alpha val="34999"/>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24249"/>
        </a:solidFill>
        <a:ln w="25400" cap="flat">
          <a:solidFill>
            <a:schemeClr val="accent1"/>
          </a:solidFill>
          <a:prstDash val="solid"/>
          <a:round/>
        </a:ln>
        <a:effectLst>
          <a:outerShdw sx="100000" sy="100000" kx="0" ky="0" algn="b" rotWithShape="0" blurRad="38100" dist="23000" dir="5400000">
            <a:srgbClr val="000000">
              <a:alpha val="34999"/>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